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79" r:id="rId3"/>
    <p:sldId id="388" r:id="rId4"/>
    <p:sldId id="367" r:id="rId5"/>
    <p:sldId id="257" r:id="rId6"/>
    <p:sldId id="258" r:id="rId7"/>
    <p:sldId id="259" r:id="rId8"/>
    <p:sldId id="384" r:id="rId9"/>
    <p:sldId id="380" r:id="rId10"/>
    <p:sldId id="381" r:id="rId11"/>
    <p:sldId id="382" r:id="rId12"/>
    <p:sldId id="383" r:id="rId13"/>
    <p:sldId id="389" r:id="rId14"/>
    <p:sldId id="390" r:id="rId15"/>
    <p:sldId id="391" r:id="rId16"/>
    <p:sldId id="385" r:id="rId17"/>
    <p:sldId id="386" r:id="rId18"/>
    <p:sldId id="260" r:id="rId19"/>
    <p:sldId id="261" r:id="rId20"/>
    <p:sldId id="264" r:id="rId21"/>
    <p:sldId id="269" r:id="rId22"/>
    <p:sldId id="262" r:id="rId23"/>
    <p:sldId id="263" r:id="rId24"/>
    <p:sldId id="374" r:id="rId25"/>
    <p:sldId id="266" r:id="rId26"/>
    <p:sldId id="377" r:id="rId27"/>
    <p:sldId id="265" r:id="rId28"/>
    <p:sldId id="267" r:id="rId29"/>
    <p:sldId id="268" r:id="rId30"/>
    <p:sldId id="270" r:id="rId31"/>
    <p:sldId id="276" r:id="rId32"/>
    <p:sldId id="271" r:id="rId33"/>
    <p:sldId id="272" r:id="rId34"/>
    <p:sldId id="273" r:id="rId35"/>
    <p:sldId id="274" r:id="rId36"/>
    <p:sldId id="375" r:id="rId37"/>
    <p:sldId id="275" r:id="rId38"/>
    <p:sldId id="277" r:id="rId39"/>
    <p:sldId id="278" r:id="rId40"/>
    <p:sldId id="376" r:id="rId41"/>
    <p:sldId id="279" r:id="rId42"/>
    <p:sldId id="312" r:id="rId43"/>
    <p:sldId id="311" r:id="rId44"/>
    <p:sldId id="313" r:id="rId45"/>
    <p:sldId id="362" r:id="rId46"/>
    <p:sldId id="281" r:id="rId47"/>
    <p:sldId id="280" r:id="rId48"/>
    <p:sldId id="282" r:id="rId49"/>
    <p:sldId id="363" r:id="rId50"/>
    <p:sldId id="364" r:id="rId51"/>
    <p:sldId id="369" r:id="rId52"/>
    <p:sldId id="365" r:id="rId53"/>
    <p:sldId id="370" r:id="rId54"/>
    <p:sldId id="366" r:id="rId55"/>
    <p:sldId id="368" r:id="rId56"/>
    <p:sldId id="371" r:id="rId57"/>
    <p:sldId id="387" r:id="rId58"/>
    <p:sldId id="283" r:id="rId59"/>
    <p:sldId id="373" r:id="rId60"/>
    <p:sldId id="3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29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D927-6D8D-0B43-860B-D4A3523448C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E281F-ADFE-F743-BBBD-D632E031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6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2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4DD2-2496-9150-B494-E7CB71193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D8A97-5AEF-C259-8F6B-334C5AEE9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CDA-9F37-E4F7-D905-B03AEA3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D9202-D6BD-E4D9-6189-779826E7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556A5-9176-D94A-0564-786EFD1E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95A8-E8C8-0319-802D-A88DAEA5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28FFF-4C18-847C-A2B2-48431CB1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0F46-9013-9E78-169C-04AFB44B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403AA-A8C5-DFB9-E8ED-42C82C19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BCC1-C621-C140-0E30-7E972FB6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F43C7-930E-0026-CB01-CF83F46AF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D485-2A99-932E-C9DD-E57B32DB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615-B41D-E565-F40D-DB5AF2D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1285-5C2A-6DF1-DA2C-28A25844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7D81-624A-3BDA-73B0-B03D665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BF82-73D9-A14C-2270-BF222DB9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5DB-FF0A-2A31-4037-3069B6B2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B83A-AA5A-2E2D-38B6-83B47F15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7099-9373-2668-74AA-04B73A05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12BB-86A7-4613-C633-E94FFA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FD16-4AC8-09AD-43E6-887555B2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EBD1-4C6D-60C5-6AA3-92600FF8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E394-40B9-1A4E-E1A1-5B8DAFDF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A2FF-C086-FB2E-68DE-FEB3A9E1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B082-AF5E-0602-FEFF-70FEC8BD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B3C-13C8-6B08-FA77-91DEEEFD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7D91-3F77-64ED-662F-9844BF2F9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65E1-56F0-5B3F-CBE4-61B0E0280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82F03-5F5C-B51C-329B-4CA95683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9C34-2BBE-1698-FC19-687B377A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E85CA-BEB1-3E3D-1C32-1BDC4728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696D-9C6A-FCE1-3CDF-41F8EE81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42881-A69E-C25A-7052-E486A538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685F-E4FA-88EC-7156-D9C9DB3E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18F5B-4DB0-98D5-3549-0AAAF9383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305A-830C-312E-4427-A74D2C723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27825-8332-B7D3-B57F-90C71EFB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3CF2F-2FC3-F9D0-4395-DA46F93F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6EB41-EFC2-FB45-53BF-B51CCA3A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DD84-72E1-1B2D-B173-20CC3C4A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16F96-13A9-7BDA-AE96-8197CEA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DF032-F536-7838-01C5-5A89C2EE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0C61B-CEB2-0C5C-BEF5-91C4D497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33A98-8F9F-2211-CEC0-2C9DD0EE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F71C-DF92-A337-B7D6-1B0AE7C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8665-A3B0-B808-AC39-5A71B9E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9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2CC-34FE-F7DA-604F-D351FF47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49-64EA-8B33-6012-16D538F6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873-7F97-8ACD-1562-BC9CA011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C65C9-2306-CC6E-32C3-EA9E15F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79A0-F1CF-E07D-C28A-5E49F46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A3D7-AA72-FD86-07AF-7996F313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9953-0976-1482-DCD4-3380982F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54941-39E2-C3DF-B40B-639F79955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2F8B-9CE1-CEFE-305F-E62030F2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394E-44A1-99EC-A296-44BB375A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48095-CC4B-4DB2-5A8A-F24BD77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D5A41-078A-02D5-2F95-D480CDE4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A6B20-8B4E-DD0B-F40A-90BF19D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AE681-E461-D19B-FB75-F3F5BA2D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E0AE-F08C-996E-F08E-58091351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E51B6-44FB-5D46-BD8B-CEF90C12B7D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D516-15F4-2284-4CBA-399A817A0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870-61C1-5729-7470-C40FD9B97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Relationship Id="rId9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10" Type="http://schemas.openxmlformats.org/officeDocument/2006/relationships/image" Target="../media/image3.png"/><Relationship Id="rId4" Type="http://schemas.openxmlformats.org/officeDocument/2006/relationships/image" Target="../media/image61.emf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emf"/><Relationship Id="rId7" Type="http://schemas.openxmlformats.org/officeDocument/2006/relationships/image" Target="../media/image2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4A7DC-5364-2859-4FAE-EAB4F9A4376C}"/>
              </a:ext>
            </a:extLst>
          </p:cNvPr>
          <p:cNvSpPr/>
          <p:nvPr/>
        </p:nvSpPr>
        <p:spPr>
          <a:xfrm>
            <a:off x="754743" y="317994"/>
            <a:ext cx="10682514" cy="75078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2BF5E-1542-9DA2-CD99-302E892DFD48}"/>
              </a:ext>
            </a:extLst>
          </p:cNvPr>
          <p:cNvSpPr txBox="1"/>
          <p:nvPr/>
        </p:nvSpPr>
        <p:spPr>
          <a:xfrm>
            <a:off x="377371" y="468144"/>
            <a:ext cx="11660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          Lecture 7. Neural ODES for and as dynamical systems</a:t>
            </a:r>
            <a:endParaRPr lang="en-US" sz="40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>
                <a:solidFill>
                  <a:srgbClr val="002060"/>
                </a:solidFill>
              </a:rPr>
              <a:t>                                      Chris Budd OBE (Bath)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8" name="Picture 7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0DEB8B18-6167-0B9C-B731-5C4257E1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1" y="2861987"/>
            <a:ext cx="5302514" cy="3974611"/>
          </a:xfrm>
          <a:prstGeom prst="rect">
            <a:avLst/>
          </a:prstGeom>
        </p:spPr>
      </p:pic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4CA07A68-6E8B-B52C-21CE-80BC8FD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2792"/>
            <a:ext cx="2435330" cy="1005208"/>
          </a:xfrm>
          <a:prstGeom prst="rect">
            <a:avLst/>
          </a:prstGeom>
        </p:spPr>
      </p:pic>
      <p:pic>
        <p:nvPicPr>
          <p:cNvPr id="12" name="Picture 11" descr="A logo for a university&#10;&#10;Description automatically generated">
            <a:extLst>
              <a:ext uri="{FF2B5EF4-FFF2-40B4-BE49-F238E27FC236}">
                <a16:creationId xmlns:a16="http://schemas.microsoft.com/office/drawing/2014/main" id="{CDBFEB3F-F00B-CD37-A6B6-6C8549EF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983" y="5391397"/>
            <a:ext cx="2533222" cy="17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7BE572AB-F2C6-8921-4FAE-F36CB208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1866-EA75-7AD6-6593-A8236F87550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Idea [Chen et. al.]: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Replace the NN by solving the Neural ODE using an ODE solver </a:t>
            </a:r>
            <a:r>
              <a:rPr lang="en-US" sz="2200" dirty="0" err="1"/>
              <a:t>eg.</a:t>
            </a:r>
            <a:r>
              <a:rPr lang="en-US" sz="2200" dirty="0"/>
              <a:t> RK4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Training now becomes a question of finding  the functions A(t), b(t), c(t)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Advantages in memory efficiency and back propagation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a problem in optimal control theory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43AAF-0871-A9B4-F331-7B76A4F2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7" y="1415996"/>
            <a:ext cx="4146047" cy="4277668"/>
          </a:xfrm>
          <a:prstGeom prst="rect">
            <a:avLst/>
          </a:prstGeom>
        </p:spPr>
      </p:pic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BF19D0C5-D12E-8663-429E-8273A6B6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E493-E45A-2230-C263-6B3503AE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74BCF-288F-6D4C-E2C6-7B158EE59321}"/>
              </a:ext>
            </a:extLst>
          </p:cNvPr>
          <p:cNvSpPr txBox="1"/>
          <p:nvPr/>
        </p:nvSpPr>
        <p:spPr>
          <a:xfrm>
            <a:off x="1923803" y="546265"/>
            <a:ext cx="8134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3F2CD5C2-ACBE-FE53-F587-3C288FD7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7B5F9C4A-D24B-3DF3-AA91-9D548E40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B719-0091-A16C-DB00-66246F8C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/>
              <p:nvPr/>
            </p:nvSpPr>
            <p:spPr>
              <a:xfrm>
                <a:off x="1954876" y="495597"/>
                <a:ext cx="11060084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Homeomorphism Theorem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Classical Neural ODEs take the form of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du/dt = 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   where f is a Lipshitz function constant 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Want to train this so that we have the map.  F: u(0)             u(T)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Theorem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If f is Lipshitz than F is continuous and induces a homeomorphism</a:t>
                </a:r>
              </a:p>
              <a:p>
                <a:endParaRPr lang="en-US" sz="2400" i="1" dirty="0">
                  <a:solidFill>
                    <a:srgbClr val="0070C0"/>
                  </a:solidFill>
                </a:endParaRPr>
              </a:p>
              <a:p>
                <a:r>
                  <a:rPr lang="en-US" sz="2400" i="1" dirty="0"/>
                  <a:t>Proof  </a:t>
                </a:r>
                <a:r>
                  <a:rPr lang="en-US" sz="2400" dirty="0"/>
                  <a:t>Let F: u(0) = u(T) and F: v(0) = v(T), z(t) = u(t) – v(t)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dirty="0" err="1"/>
                  <a:t>dz</a:t>
                </a:r>
                <a:r>
                  <a:rPr lang="en-US" sz="2400" dirty="0"/>
                  <a:t>/dt = 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t,v</a:t>
                </a:r>
                <a:r>
                  <a:rPr lang="en-US" sz="2400" dirty="0"/>
                  <a:t>) &lt; |f(</a:t>
                </a:r>
                <a:r>
                  <a:rPr lang="en-US" sz="2400" dirty="0" err="1"/>
                  <a:t>t,u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t,v</a:t>
                </a:r>
                <a:r>
                  <a:rPr lang="en-US" sz="2400" dirty="0"/>
                  <a:t>)| &lt; L |u – v|.  Therefore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|u(T) – v(T)|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𝐿𝑡</m:t>
                        </m:r>
                      </m:sup>
                    </m:sSup>
                  </m:oMath>
                </a14:m>
                <a:r>
                  <a:rPr lang="en-US" sz="2400" dirty="0"/>
                  <a:t> |u(0) – v(0)|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76" y="495597"/>
                <a:ext cx="11060084" cy="6090835"/>
              </a:xfrm>
              <a:prstGeom prst="rect">
                <a:avLst/>
              </a:prstGeom>
              <a:blipFill>
                <a:blip r:embed="rId2"/>
                <a:stretch>
                  <a:fillRect l="-918"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3A87F-F8CA-7DAF-0E1E-BF2D3C0861DD}"/>
              </a:ext>
            </a:extLst>
          </p:cNvPr>
          <p:cNvCxnSpPr/>
          <p:nvPr/>
        </p:nvCxnSpPr>
        <p:spPr>
          <a:xfrm>
            <a:off x="7931529" y="342900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number with dots and lines&#10;&#10;Description automatically generated">
            <a:extLst>
              <a:ext uri="{FF2B5EF4-FFF2-40B4-BE49-F238E27FC236}">
                <a16:creationId xmlns:a16="http://schemas.microsoft.com/office/drawing/2014/main" id="{F8479F14-3A6F-86A8-D48C-096250B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07F5FF9F-23E0-1395-C9FF-7B0CA552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B833-AD6B-65CA-9EF2-2B9DD9C6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4906BCE4-D6C5-30F5-D4D6-C8481DE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36B3412-2B89-FD40-C5D0-BBC73401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A76E1-FE28-5C92-4886-51133C612883}"/>
              </a:ext>
            </a:extLst>
          </p:cNvPr>
          <p:cNvSpPr txBox="1"/>
          <p:nvPr/>
        </p:nvSpPr>
        <p:spPr>
          <a:xfrm>
            <a:off x="1406897" y="424487"/>
            <a:ext cx="991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Example: Want to train a Neural ODE to separate data 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dogs and cats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B1D6C4-3CE6-88D3-B887-017117F5B7B5}"/>
              </a:ext>
            </a:extLst>
          </p:cNvPr>
          <p:cNvSpPr/>
          <p:nvPr/>
        </p:nvSpPr>
        <p:spPr>
          <a:xfrm>
            <a:off x="2042160" y="3413760"/>
            <a:ext cx="960120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9755C-2956-9801-A86E-459EC77BE93E}"/>
              </a:ext>
            </a:extLst>
          </p:cNvPr>
          <p:cNvSpPr/>
          <p:nvPr/>
        </p:nvSpPr>
        <p:spPr>
          <a:xfrm>
            <a:off x="3002280" y="2289154"/>
            <a:ext cx="960120" cy="838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6C93C34F-1729-D204-2835-36DB4CBE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80" y="2708254"/>
            <a:ext cx="827776" cy="8381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B8706-C2A7-4913-F8C2-89C7FD1132A6}"/>
              </a:ext>
            </a:extLst>
          </p:cNvPr>
          <p:cNvCxnSpPr/>
          <p:nvPr/>
        </p:nvCxnSpPr>
        <p:spPr>
          <a:xfrm>
            <a:off x="3520440" y="2708254"/>
            <a:ext cx="2758440" cy="324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C1B57EC9-CACE-2A1F-7D5B-E6670F9E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92" y="3892997"/>
            <a:ext cx="1081112" cy="7179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4CBA9-1846-3DE4-C71F-35F560005452}"/>
              </a:ext>
            </a:extLst>
          </p:cNvPr>
          <p:cNvCxnSpPr/>
          <p:nvPr/>
        </p:nvCxnSpPr>
        <p:spPr>
          <a:xfrm>
            <a:off x="2453640" y="3881734"/>
            <a:ext cx="2758440" cy="3245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F2076C-1E83-7E34-948A-29E9AD96F0BC}"/>
              </a:ext>
            </a:extLst>
          </p:cNvPr>
          <p:cNvSpPr txBox="1"/>
          <p:nvPr/>
        </p:nvSpPr>
        <p:spPr>
          <a:xfrm>
            <a:off x="8122920" y="312735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resolve this topology with a Neural ODE</a:t>
            </a:r>
          </a:p>
        </p:txBody>
      </p:sp>
    </p:spTree>
    <p:extLst>
      <p:ext uri="{BB962C8B-B14F-4D97-AF65-F5344CB8AC3E}">
        <p14:creationId xmlns:p14="http://schemas.microsoft.com/office/powerpoint/2010/main" val="32476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5514-1D18-8050-736E-C2C122A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BDE5488-A53B-4B80-8D2B-36FB9608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42DC9D4-1D65-99FC-11A1-A14303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C121E42B-22E5-A7A4-4CD7-13C8BC190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CFBFBF8-7EE7-B9D9-7CD5-3C4225A87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070B1F-96B3-FB1D-2691-40C7E896D72B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884E7B-BB5A-C570-AFDA-DC519BCE6708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DF03-F162-3FD7-836A-C54F9D5C8D3B}"/>
              </a:ext>
            </a:extLst>
          </p:cNvPr>
          <p:cNvSpPr txBox="1"/>
          <p:nvPr/>
        </p:nvSpPr>
        <p:spPr>
          <a:xfrm>
            <a:off x="1356360" y="182880"/>
            <a:ext cx="9135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this data topology cannot be resolved using a Neural 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955A7-E1FC-55E7-8BB3-B909C9E338CF}"/>
              </a:ext>
            </a:extLst>
          </p:cNvPr>
          <p:cNvSpPr txBox="1"/>
          <p:nvPr/>
        </p:nvSpPr>
        <p:spPr>
          <a:xfrm>
            <a:off x="1463040" y="5401073"/>
            <a:ext cx="865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Have to either use a MAP or a non-Lipshitz Neural OD</a:t>
            </a:r>
            <a:r>
              <a:rPr lang="en-US" sz="2400" dirty="0">
                <a:solidFill>
                  <a:srgbClr val="0070C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7282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9E64-9BBD-EC71-3917-ACAF418E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56A6B99-ECB4-B2DC-3257-67C5959E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C60BD44-B9A2-DAF5-C1FB-3E850EA3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9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B9017-7D62-DAE1-3559-5BE6042EE38A}"/>
              </a:ext>
            </a:extLst>
          </p:cNvPr>
          <p:cNvSpPr txBox="1"/>
          <p:nvPr/>
        </p:nvSpPr>
        <p:spPr>
          <a:xfrm>
            <a:off x="1852551" y="510639"/>
            <a:ext cx="92152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B: Dynamical systems as NNs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Can also simulate dynamics using a NN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/>
              <a:t>Eg.</a:t>
            </a:r>
            <a:r>
              <a:rPr lang="en-US" sz="2400" dirty="0"/>
              <a:t>  Original DS is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38117-BD42-13F6-BBB3-9F57B90D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4214108"/>
            <a:ext cx="29972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72379-B7EE-238A-CEDE-63C32A41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2160270"/>
            <a:ext cx="20193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9838E-D84C-383F-47AC-C68306E45FB7}"/>
              </a:ext>
            </a:extLst>
          </p:cNvPr>
          <p:cNvSpPr txBox="1"/>
          <p:nvPr/>
        </p:nvSpPr>
        <p:spPr>
          <a:xfrm>
            <a:off x="1852551" y="3429000"/>
            <a:ext cx="614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a NN to approximate this dynamics via: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9FE13-FC11-3FD5-2F99-56C2783D20C7}"/>
              </a:ext>
            </a:extLst>
          </p:cNvPr>
          <p:cNvSpPr txBox="1"/>
          <p:nvPr/>
        </p:nvSpPr>
        <p:spPr>
          <a:xfrm>
            <a:off x="1852551" y="5593080"/>
            <a:ext cx="994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Also (and confusingly) called a Neural ODE </a:t>
            </a:r>
            <a:r>
              <a:rPr lang="en-US" sz="2800" dirty="0" err="1">
                <a:solidFill>
                  <a:srgbClr val="7030A0"/>
                </a:solidFill>
              </a:rPr>
              <a:t>eg.</a:t>
            </a:r>
            <a:r>
              <a:rPr lang="en-US" sz="2800" dirty="0">
                <a:solidFill>
                  <a:srgbClr val="7030A0"/>
                </a:solidFill>
              </a:rPr>
              <a:t> by </a:t>
            </a:r>
            <a:r>
              <a:rPr lang="en-US" sz="2800">
                <a:solidFill>
                  <a:srgbClr val="7030A0"/>
                </a:solidFill>
              </a:rPr>
              <a:t>Matlab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862B3A2-6658-99FC-3911-1BEF3AD2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85AB7B7D-ED82-56B0-2FF1-219EA13BA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5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DB0745-0E1D-7E44-B82A-F52A5CCEB406}"/>
              </a:ext>
            </a:extLst>
          </p:cNvPr>
          <p:cNvSpPr txBox="1"/>
          <p:nvPr/>
        </p:nvSpPr>
        <p:spPr>
          <a:xfrm>
            <a:off x="1270660" y="546265"/>
            <a:ext cx="8407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literature on this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Echo State Networks, Reservoir networks .. Especially good for chaotic dynamics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SinDY</a:t>
            </a:r>
            <a:r>
              <a:rPr lang="en-US" dirty="0"/>
              <a:t> approach (</a:t>
            </a:r>
            <a:r>
              <a:rPr lang="en-US" dirty="0" err="1"/>
              <a:t>Kutze</a:t>
            </a:r>
            <a:r>
              <a:rPr lang="en-US" dirty="0"/>
              <a:t>) using a very careful choice of RHS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Ptolemeic</a:t>
            </a:r>
            <a:r>
              <a:rPr lang="en-US" dirty="0"/>
              <a:t> model of 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27054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B78B4B-6BDB-FFD6-8CE7-9FCAED256AC7}"/>
              </a:ext>
            </a:extLst>
          </p:cNvPr>
          <p:cNvSpPr/>
          <p:nvPr/>
        </p:nvSpPr>
        <p:spPr>
          <a:xfrm>
            <a:off x="4165600" y="1553029"/>
            <a:ext cx="5021943" cy="28883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E076-A907-4943-3465-A4A8B023C62D}"/>
              </a:ext>
            </a:extLst>
          </p:cNvPr>
          <p:cNvSpPr txBox="1"/>
          <p:nvPr/>
        </p:nvSpPr>
        <p:spPr>
          <a:xfrm>
            <a:off x="2128838" y="514350"/>
            <a:ext cx="7472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Non-smooth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61F1D-C726-079C-2A5B-D0F52980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69CB0-F50F-A85E-1EBE-911F39100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5C51C-B4FB-DDB9-80E0-0BC3FBD32B73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3A85C-552E-639B-E493-E89AE69F7521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614E6-0CF7-C249-F542-881DC6EB6436}"/>
              </a:ext>
            </a:extLst>
          </p:cNvPr>
          <p:cNvSpPr txBox="1"/>
          <p:nvPr/>
        </p:nvSpPr>
        <p:spPr>
          <a:xfrm>
            <a:off x="534390" y="4259713"/>
            <a:ext cx="10319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7030A0"/>
                </a:solidFill>
              </a:rPr>
              <a:t>The function     </a:t>
            </a:r>
            <a:r>
              <a:rPr lang="en-US" sz="2800" b="1" dirty="0">
                <a:solidFill>
                  <a:srgbClr val="7030A0"/>
                </a:solidFill>
              </a:rPr>
              <a:t>f(. )   is a non-smooth function </a:t>
            </a:r>
            <a:r>
              <a:rPr lang="en-US" sz="2800" dirty="0">
                <a:solidFill>
                  <a:srgbClr val="7030A0"/>
                </a:solidFill>
              </a:rPr>
              <a:t>of its arguments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(or a slightly regularized version of a non-smooth function)</a:t>
            </a:r>
          </a:p>
        </p:txBody>
      </p:sp>
    </p:spTree>
    <p:extLst>
      <p:ext uri="{BB962C8B-B14F-4D97-AF65-F5344CB8AC3E}">
        <p14:creationId xmlns:p14="http://schemas.microsoft.com/office/powerpoint/2010/main" val="321100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1175657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Filippov</a:t>
            </a:r>
            <a:r>
              <a:rPr lang="en-US" sz="2400" dirty="0">
                <a:solidFill>
                  <a:srgbClr val="7030A0"/>
                </a:solidFill>
              </a:rPr>
              <a:t> 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1477984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flow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Possible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sliding</a:t>
                </a:r>
                <a:r>
                  <a:rPr lang="en-US" sz="2400" dirty="0"/>
                  <a:t>   along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 if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  is discontinuous </a:t>
                </a:r>
                <a:r>
                  <a:rPr lang="en-US" sz="2400" dirty="0"/>
                  <a:t>across the boundary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1050" t="-2685" b="-6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36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4DE12-723D-A557-B137-7BEB3CC909FB}"/>
              </a:ext>
            </a:extLst>
          </p:cNvPr>
          <p:cNvSpPr txBox="1"/>
          <p:nvPr/>
        </p:nvSpPr>
        <p:spPr>
          <a:xfrm>
            <a:off x="1484416" y="558140"/>
            <a:ext cx="100821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Some papers/books to look at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Chen et. al., </a:t>
            </a:r>
            <a:r>
              <a:rPr lang="en-US" sz="2400" i="1" dirty="0"/>
              <a:t>Neural Ordinary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Matlab</a:t>
            </a:r>
            <a:r>
              <a:rPr lang="en-US" sz="2400" dirty="0"/>
              <a:t> and Simulink</a:t>
            </a:r>
            <a:r>
              <a:rPr lang="en-US" sz="2400" i="1" dirty="0"/>
              <a:t>, Dynamical System Modelling Using Neural 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Bernardo et. al., </a:t>
            </a:r>
            <a:r>
              <a:rPr lang="en-US" sz="2400" i="1" dirty="0"/>
              <a:t>Piecewise smooth dynamical systems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Brunton, </a:t>
            </a:r>
            <a:r>
              <a:rPr lang="en-US" sz="2400" dirty="0" err="1"/>
              <a:t>Kutz</a:t>
            </a:r>
            <a:r>
              <a:rPr lang="en-US" sz="2400" dirty="0"/>
              <a:t> et. al, </a:t>
            </a:r>
            <a:r>
              <a:rPr lang="en-US" sz="2400" i="1" dirty="0"/>
              <a:t>Discovering governing equations from data by sparse identification of nonlinear dynamical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Ashwin et. al. </a:t>
            </a:r>
            <a:r>
              <a:rPr lang="en-US" sz="2400" i="1" dirty="0"/>
              <a:t>RNNS</a:t>
            </a: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A8F38F7B-DCCE-A548-172E-7B19671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AC3D15E-D0AF-11A6-85EB-7C39927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3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72C648D-B695-2415-FCAF-B0935BA3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742" y="-606101"/>
            <a:ext cx="13533120" cy="845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A53A83-49AB-1547-96F9-7D851729E105}"/>
              </a:ext>
            </a:extLst>
          </p:cNvPr>
          <p:cNvSpPr/>
          <p:nvPr/>
        </p:nvSpPr>
        <p:spPr>
          <a:xfrm>
            <a:off x="-19494" y="-562100"/>
            <a:ext cx="1372098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58E48C-3762-A550-69A4-C33A8D6B80AF}"/>
              </a:ext>
            </a:extLst>
          </p:cNvPr>
          <p:cNvSpPr/>
          <p:nvPr/>
        </p:nvSpPr>
        <p:spPr>
          <a:xfrm>
            <a:off x="-19494" y="47501"/>
            <a:ext cx="2772202" cy="855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19" y="5700629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60AAD3-4ADA-8ED0-2BE2-9F40842F3F7B}"/>
              </a:ext>
            </a:extLst>
          </p:cNvPr>
          <p:cNvSpPr/>
          <p:nvPr/>
        </p:nvSpPr>
        <p:spPr>
          <a:xfrm>
            <a:off x="2672907" y="4917045"/>
            <a:ext cx="13720980" cy="362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332509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Feigin</a:t>
            </a:r>
            <a:r>
              <a:rPr lang="en-US" sz="2400" dirty="0">
                <a:solidFill>
                  <a:srgbClr val="7030A0"/>
                </a:solidFill>
              </a:rPr>
              <a:t>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634836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2784763"/>
                <a:ext cx="9669298" cy="1875385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map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boundaries/switching manifold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Map is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continuous</a:t>
                </a:r>
                <a:r>
                  <a:rPr lang="en-US" sz="2400" dirty="0"/>
                  <a:t>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has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one-sided derivatives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2784763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917" t="-2000" b="-5333"/>
                </a:stretch>
              </a:blip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6105F92-A121-A0F0-1766-BF00FC00940A}"/>
              </a:ext>
            </a:extLst>
          </p:cNvPr>
          <p:cNvSpPr txBox="1"/>
          <p:nvPr/>
        </p:nvSpPr>
        <p:spPr>
          <a:xfrm>
            <a:off x="296883" y="4987636"/>
            <a:ext cx="1136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also have discontinuous maps (maps with a gap)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continuous maps  without  one-sided derivatives (</a:t>
            </a:r>
            <a:r>
              <a:rPr lang="en-US" sz="2400" dirty="0" err="1"/>
              <a:t>eg.</a:t>
            </a:r>
            <a:r>
              <a:rPr lang="en-US" sz="2400" dirty="0"/>
              <a:t> square-root maps)</a:t>
            </a:r>
          </a:p>
        </p:txBody>
      </p:sp>
    </p:spTree>
    <p:extLst>
      <p:ext uri="{BB962C8B-B14F-4D97-AF65-F5344CB8AC3E}">
        <p14:creationId xmlns:p14="http://schemas.microsoft.com/office/powerpoint/2010/main" val="77948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A15EE0-F980-444A-19D9-B9C690B1E136}"/>
              </a:ext>
            </a:extLst>
          </p:cNvPr>
          <p:cNvSpPr txBox="1"/>
          <p:nvPr/>
        </p:nvSpPr>
        <p:spPr>
          <a:xfrm>
            <a:off x="213755" y="178130"/>
            <a:ext cx="1195444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Non-smooth dynamical systems share many features with smooth ones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Omega-limit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Fixed points, periodic orbits, chaos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Smooth bifurcations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400" dirty="0"/>
          </a:p>
        </p:txBody>
      </p:sp>
      <p:pic>
        <p:nvPicPr>
          <p:cNvPr id="3" name="Picture 2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11257C9D-F7E4-985F-7034-C33AFC868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83" y="1654627"/>
            <a:ext cx="5135949" cy="3849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2CFB59-A92E-A202-F4B5-23A195E52718}"/>
              </a:ext>
            </a:extLst>
          </p:cNvPr>
          <p:cNvCxnSpPr/>
          <p:nvPr/>
        </p:nvCxnSpPr>
        <p:spPr>
          <a:xfrm flipV="1">
            <a:off x="3802743" y="3773714"/>
            <a:ext cx="3773714" cy="478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8221A-4C36-6B46-DE84-7B72B055F59E}"/>
              </a:ext>
            </a:extLst>
          </p:cNvPr>
          <p:cNvCxnSpPr>
            <a:cxnSpLocks/>
          </p:cNvCxnSpPr>
          <p:nvPr/>
        </p:nvCxnSpPr>
        <p:spPr>
          <a:xfrm flipV="1">
            <a:off x="4644571" y="2748064"/>
            <a:ext cx="4649586" cy="49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B0B58C-CDF5-9941-20E0-6DBD69C9BB22}"/>
              </a:ext>
            </a:extLst>
          </p:cNvPr>
          <p:cNvCxnSpPr/>
          <p:nvPr/>
        </p:nvCxnSpPr>
        <p:spPr>
          <a:xfrm>
            <a:off x="6270171" y="3429000"/>
            <a:ext cx="17562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60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/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They also have distinctively different features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Discontinuity induced bifurcations 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Nusse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Ott &amp; Yorke 94, B et. al.,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Nordmark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..]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 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Border collision bifurcations  </a:t>
                </a:r>
                <a:r>
                  <a:rPr lang="en-US" sz="2400" dirty="0"/>
                  <a:t>(maps) when a fixed point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Non-smooth folds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Grazing bifurcations </a:t>
                </a:r>
                <a:r>
                  <a:rPr lang="en-US" sz="2400" dirty="0"/>
                  <a:t>when a flow has a non-transverse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Period-adding and period-incrementing routes to chaos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Robust Chaotic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Behaviour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very common due to the stretching of phase space by the discontinuities/non-smooth effects  [</a:t>
                </a:r>
                <a:r>
                  <a:rPr lang="en-US" sz="2400" dirty="0" err="1"/>
                  <a:t>Banergee</a:t>
                </a:r>
                <a:r>
                  <a:rPr lang="en-US" sz="2400" dirty="0"/>
                  <a:t>, Hogan]. Sensitivity to initial conditions and parameters.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blipFill>
                <a:blip r:embed="rId4"/>
                <a:stretch>
                  <a:fillRect l="-883" t="-626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22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43BA31C1-535C-3DAA-238D-F1504718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0" y="2679196"/>
            <a:ext cx="5167086" cy="387309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06EBD8-899E-56CB-011A-5D2EE6D6B8CE}"/>
              </a:ext>
            </a:extLst>
          </p:cNvPr>
          <p:cNvSpPr/>
          <p:nvPr/>
        </p:nvSpPr>
        <p:spPr>
          <a:xfrm>
            <a:off x="682171" y="1175655"/>
            <a:ext cx="10479315" cy="131485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321" y="5867244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9ED5B-1F3F-1A40-86CE-1190287F2C6C}"/>
              </a:ext>
            </a:extLst>
          </p:cNvPr>
          <p:cNvSpPr txBox="1"/>
          <p:nvPr/>
        </p:nvSpPr>
        <p:spPr>
          <a:xfrm>
            <a:off x="232229" y="449943"/>
            <a:ext cx="1156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Periodic </a:t>
            </a:r>
            <a:r>
              <a:rPr lang="en-US" sz="2800" dirty="0" err="1">
                <a:solidFill>
                  <a:srgbClr val="0070C0"/>
                </a:solidFill>
              </a:rPr>
              <a:t>behaviour</a:t>
            </a:r>
            <a:r>
              <a:rPr lang="en-US" sz="2800" dirty="0">
                <a:solidFill>
                  <a:srgbClr val="0070C0"/>
                </a:solidFill>
              </a:rPr>
              <a:t> in an iterated map with a  gap (almost a circle map)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23D5C-9AB8-DB0E-D413-2E0A0083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915" y="2685525"/>
            <a:ext cx="4696977" cy="3520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884922-8EDC-A9E3-679D-92A57E4D3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080" y="1995074"/>
            <a:ext cx="9165278" cy="379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CA9D0-6DA2-4A2A-1DEA-95809074B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014" y="1249138"/>
            <a:ext cx="2667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4C53D-3976-9750-7E7B-24A46539D69E}"/>
              </a:ext>
            </a:extLst>
          </p:cNvPr>
          <p:cNvSpPr txBox="1"/>
          <p:nvPr/>
        </p:nvSpPr>
        <p:spPr>
          <a:xfrm>
            <a:off x="2540000" y="6175716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5 at b = 0.38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DEF6C-858A-A1AA-F51E-45F93728ADC4}"/>
              </a:ext>
            </a:extLst>
          </p:cNvPr>
          <p:cNvSpPr txBox="1"/>
          <p:nvPr/>
        </p:nvSpPr>
        <p:spPr>
          <a:xfrm>
            <a:off x="7242629" y="6408057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adding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186EA-5793-D181-9B3B-D4A92588EEE0}"/>
              </a:ext>
            </a:extLst>
          </p:cNvPr>
          <p:cNvSpPr txBox="1"/>
          <p:nvPr/>
        </p:nvSpPr>
        <p:spPr>
          <a:xfrm>
            <a:off x="6952343" y="320765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EC9F3-60B5-7297-313E-28A84D7148E1}"/>
              </a:ext>
            </a:extLst>
          </p:cNvPr>
          <p:cNvSpPr txBox="1"/>
          <p:nvPr/>
        </p:nvSpPr>
        <p:spPr>
          <a:xfrm>
            <a:off x="8157029" y="3120573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EBD9F-220A-95E0-59A3-996662C03ECA}"/>
              </a:ext>
            </a:extLst>
          </p:cNvPr>
          <p:cNvSpPr txBox="1"/>
          <p:nvPr/>
        </p:nvSpPr>
        <p:spPr>
          <a:xfrm>
            <a:off x="10101943" y="3576989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95536-B06D-50C2-1DDF-4C10DE7B4C3D}"/>
              </a:ext>
            </a:extLst>
          </p:cNvPr>
          <p:cNvSpPr txBox="1"/>
          <p:nvPr/>
        </p:nvSpPr>
        <p:spPr>
          <a:xfrm>
            <a:off x="7570806" y="3120573"/>
            <a:ext cx="3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D7047-F303-2228-CF63-D20950D7DF0E}"/>
              </a:ext>
            </a:extLst>
          </p:cNvPr>
          <p:cNvSpPr txBox="1"/>
          <p:nvPr/>
        </p:nvSpPr>
        <p:spPr>
          <a:xfrm>
            <a:off x="8862577" y="2975429"/>
            <a:ext cx="2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AA05B-B1D6-B7B9-F7E0-BA1854897C96}"/>
              </a:ext>
            </a:extLst>
          </p:cNvPr>
          <p:cNvSpPr txBox="1"/>
          <p:nvPr/>
        </p:nvSpPr>
        <p:spPr>
          <a:xfrm>
            <a:off x="508000" y="279557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discontinuity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D0121-F583-14DA-86B9-6C7A590B78C2}"/>
              </a:ext>
            </a:extLst>
          </p:cNvPr>
          <p:cNvCxnSpPr/>
          <p:nvPr/>
        </p:nvCxnSpPr>
        <p:spPr>
          <a:xfrm>
            <a:off x="1901373" y="3120573"/>
            <a:ext cx="1770741" cy="224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3CC2BB-619E-BE59-0D60-D043D32B7E07}"/>
              </a:ext>
            </a:extLst>
          </p:cNvPr>
          <p:cNvSpPr txBox="1"/>
          <p:nvPr/>
        </p:nvSpPr>
        <p:spPr>
          <a:xfrm>
            <a:off x="10406743" y="4194630"/>
            <a:ext cx="167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41C17C-B889-C727-54F3-3474B7986F64}"/>
              </a:ext>
            </a:extLst>
          </p:cNvPr>
          <p:cNvCxnSpPr/>
          <p:nvPr/>
        </p:nvCxnSpPr>
        <p:spPr>
          <a:xfrm flipH="1" flipV="1">
            <a:off x="9826171" y="4368800"/>
            <a:ext cx="435429" cy="159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7A48BC-24CF-FD11-DEAB-51C653D4BD0B}"/>
              </a:ext>
            </a:extLst>
          </p:cNvPr>
          <p:cNvCxnSpPr>
            <a:cxnSpLocks/>
          </p:cNvCxnSpPr>
          <p:nvPr/>
        </p:nvCxnSpPr>
        <p:spPr>
          <a:xfrm flipH="1">
            <a:off x="8694060" y="4593773"/>
            <a:ext cx="1676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7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F55F2A2-208A-04AF-846E-B469116CD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1176564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D50B-EE9F-6497-1021-591C26720579}"/>
              </a:ext>
            </a:extLst>
          </p:cNvPr>
          <p:cNvSpPr txBox="1"/>
          <p:nvPr/>
        </p:nvSpPr>
        <p:spPr>
          <a:xfrm>
            <a:off x="3381829" y="290286"/>
            <a:ext cx="753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Full Period-adding </a:t>
            </a:r>
            <a:r>
              <a:rPr lang="en-US" sz="2800" dirty="0" err="1">
                <a:solidFill>
                  <a:srgbClr val="0070C0"/>
                </a:solidFill>
              </a:rPr>
              <a:t>behaviour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A7BBB-8AD4-973C-2A68-7E82BF7E364C}"/>
              </a:ext>
            </a:extLst>
          </p:cNvPr>
          <p:cNvSpPr txBox="1"/>
          <p:nvPr/>
        </p:nvSpPr>
        <p:spPr>
          <a:xfrm>
            <a:off x="4847771" y="2728685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49125-6CB2-8253-21E5-A165E1C27F40}"/>
              </a:ext>
            </a:extLst>
          </p:cNvPr>
          <p:cNvSpPr txBox="1"/>
          <p:nvPr/>
        </p:nvSpPr>
        <p:spPr>
          <a:xfrm>
            <a:off x="5994400" y="239485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9ACBB-FCA6-A3EE-5381-11648458FE9E}"/>
              </a:ext>
            </a:extLst>
          </p:cNvPr>
          <p:cNvSpPr txBox="1"/>
          <p:nvPr/>
        </p:nvSpPr>
        <p:spPr>
          <a:xfrm>
            <a:off x="7220857" y="1923145"/>
            <a:ext cx="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90D56-E035-A3A1-C538-B56BB47F061B}"/>
              </a:ext>
            </a:extLst>
          </p:cNvPr>
          <p:cNvSpPr txBox="1"/>
          <p:nvPr/>
        </p:nvSpPr>
        <p:spPr>
          <a:xfrm>
            <a:off x="5370286" y="2553734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6791D-EF4E-9DEF-CA03-0AE0C695BD09}"/>
              </a:ext>
            </a:extLst>
          </p:cNvPr>
          <p:cNvSpPr txBox="1"/>
          <p:nvPr/>
        </p:nvSpPr>
        <p:spPr>
          <a:xfrm>
            <a:off x="6741888" y="2067510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02EBC-4CBD-CD83-F6EE-A003D84CFA0F}"/>
              </a:ext>
            </a:extLst>
          </p:cNvPr>
          <p:cNvSpPr txBox="1"/>
          <p:nvPr/>
        </p:nvSpPr>
        <p:spPr>
          <a:xfrm>
            <a:off x="5138055" y="2619053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3E88F-C9CE-C27F-4CE6-895656C12F84}"/>
              </a:ext>
            </a:extLst>
          </p:cNvPr>
          <p:cNvSpPr txBox="1"/>
          <p:nvPr/>
        </p:nvSpPr>
        <p:spPr>
          <a:xfrm>
            <a:off x="6974112" y="1973172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9869-027B-5798-DE2D-353E898E85A8}"/>
              </a:ext>
            </a:extLst>
          </p:cNvPr>
          <p:cNvSpPr txBox="1"/>
          <p:nvPr/>
        </p:nvSpPr>
        <p:spPr>
          <a:xfrm>
            <a:off x="5696856" y="24746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47EB6-4C86-57ED-E4FF-407F1E7A7BF5}"/>
              </a:ext>
            </a:extLst>
          </p:cNvPr>
          <p:cNvSpPr txBox="1"/>
          <p:nvPr/>
        </p:nvSpPr>
        <p:spPr>
          <a:xfrm>
            <a:off x="6516915" y="216263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6A329-FAD2-1D81-9ADE-A955BB0B0349}"/>
              </a:ext>
            </a:extLst>
          </p:cNvPr>
          <p:cNvSpPr txBox="1"/>
          <p:nvPr/>
        </p:nvSpPr>
        <p:spPr>
          <a:xfrm>
            <a:off x="7779660" y="1726425"/>
            <a:ext cx="2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E0514-B24E-6815-009E-C3AB5FFD8B08}"/>
              </a:ext>
            </a:extLst>
          </p:cNvPr>
          <p:cNvSpPr txBox="1"/>
          <p:nvPr/>
        </p:nvSpPr>
        <p:spPr>
          <a:xfrm>
            <a:off x="7547426" y="1777229"/>
            <a:ext cx="2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86044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7E94CA-3F3F-0B63-2EC3-68A75375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515620"/>
            <a:ext cx="10368296" cy="39878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3D23D1A-F945-6CEA-D8C4-62A866A7D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0" y="1189530"/>
            <a:ext cx="5591810" cy="419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13CD3-48B1-BBD1-8456-58F2C9B590BE}"/>
                  </a:ext>
                </a:extLst>
              </p:cNvPr>
              <p:cNvSpPr txBox="1"/>
              <p:nvPr/>
            </p:nvSpPr>
            <p:spPr>
              <a:xfrm>
                <a:off x="440772" y="5511735"/>
                <a:ext cx="5865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 0.8,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= -0.2: 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incrementing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13CD3-48B1-BBD1-8456-58F2C9B5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2" y="5511735"/>
                <a:ext cx="5865025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CD8-F61E-E244-4F7F-5D3CB4CD0908}"/>
                  </a:ext>
                </a:extLst>
              </p:cNvPr>
              <p:cNvSpPr txBox="1"/>
              <p:nvPr/>
            </p:nvSpPr>
            <p:spPr>
              <a:xfrm>
                <a:off x="6127066" y="5533510"/>
                <a:ext cx="5865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 1.2,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=  1.2:  </a:t>
                </a:r>
                <a:r>
                  <a:rPr lang="en-US" sz="2400" dirty="0">
                    <a:solidFill>
                      <a:srgbClr val="7030A0"/>
                    </a:solidFill>
                  </a:rPr>
                  <a:t>Robust chaos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CD8-F61E-E244-4F7F-5D3CB4CD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6" y="5533510"/>
                <a:ext cx="5865025" cy="461665"/>
              </a:xfrm>
              <a:prstGeom prst="rect">
                <a:avLst/>
              </a:prstGeom>
              <a:blipFill>
                <a:blip r:embed="rId7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number of red dots&#10;&#10;Description automatically generated">
            <a:extLst>
              <a:ext uri="{FF2B5EF4-FFF2-40B4-BE49-F238E27FC236}">
                <a16:creationId xmlns:a16="http://schemas.microsoft.com/office/drawing/2014/main" id="{9B0D0264-03C9-7BCD-A053-B2C99B993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812" y="1167923"/>
            <a:ext cx="5591810" cy="41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60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D2D6FE-CE5E-A337-D14C-DBF0A374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7" y="308757"/>
            <a:ext cx="11249025" cy="70306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1FB6F8-EC49-5615-43D6-F76461FBA0A2}"/>
              </a:ext>
            </a:extLst>
          </p:cNvPr>
          <p:cNvSpPr/>
          <p:nvPr/>
        </p:nvSpPr>
        <p:spPr>
          <a:xfrm>
            <a:off x="166251" y="1"/>
            <a:ext cx="11691937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008A9-7F03-0875-68AE-D4CEEB44D256}"/>
              </a:ext>
            </a:extLst>
          </p:cNvPr>
          <p:cNvSpPr/>
          <p:nvPr/>
        </p:nvSpPr>
        <p:spPr>
          <a:xfrm>
            <a:off x="13179" y="2006930"/>
            <a:ext cx="3454420" cy="5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1" y="602926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E4F94F-7A47-229F-A0B8-83EACBCBE36E}"/>
              </a:ext>
            </a:extLst>
          </p:cNvPr>
          <p:cNvSpPr/>
          <p:nvPr/>
        </p:nvSpPr>
        <p:spPr>
          <a:xfrm>
            <a:off x="2588821" y="5828799"/>
            <a:ext cx="9421767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366" y="5838216"/>
            <a:ext cx="1676398" cy="1185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A14B02-9C0F-6CE7-7348-79DFE14088DA}"/>
              </a:ext>
            </a:extLst>
          </p:cNvPr>
          <p:cNvSpPr/>
          <p:nvPr/>
        </p:nvSpPr>
        <p:spPr>
          <a:xfrm>
            <a:off x="10592789" y="71250"/>
            <a:ext cx="1277274" cy="589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A0423-EA45-0F12-D201-B1199195C2F4}"/>
              </a:ext>
            </a:extLst>
          </p:cNvPr>
          <p:cNvSpPr txBox="1"/>
          <p:nvPr/>
        </p:nvSpPr>
        <p:spPr>
          <a:xfrm>
            <a:off x="1104406" y="551543"/>
            <a:ext cx="978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 Non-smooth fold (boundary equilibrium bifurcation) </a:t>
            </a:r>
          </a:p>
        </p:txBody>
      </p:sp>
    </p:spTree>
    <p:extLst>
      <p:ext uri="{BB962C8B-B14F-4D97-AF65-F5344CB8AC3E}">
        <p14:creationId xmlns:p14="http://schemas.microsoft.com/office/powerpoint/2010/main" val="255104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E99C11B-A7D5-1925-4651-59EF17DF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15" y="1596571"/>
            <a:ext cx="4852133" cy="3868067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FA5DBE-D1DD-0DC2-CFCB-208310244A5F}"/>
              </a:ext>
            </a:extLst>
          </p:cNvPr>
          <p:cNvSpPr txBox="1"/>
          <p:nvPr/>
        </p:nvSpPr>
        <p:spPr>
          <a:xfrm>
            <a:off x="1741717" y="304800"/>
            <a:ext cx="75329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Applications of non-smooth dynamics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Mechanical systems with impact and friction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Electronic systems with switching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Neuro-science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Biological system </a:t>
            </a:r>
            <a:r>
              <a:rPr lang="en-US" sz="2400" dirty="0" err="1"/>
              <a:t>eg.</a:t>
            </a:r>
            <a:r>
              <a:rPr lang="en-US" sz="2400" dirty="0"/>
              <a:t> Sleep models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Climate models </a:t>
            </a:r>
            <a:r>
              <a:rPr lang="en-US" sz="2400" dirty="0" err="1"/>
              <a:t>eg.</a:t>
            </a:r>
            <a:r>
              <a:rPr lang="en-US" sz="2400" dirty="0"/>
              <a:t> ice-ages, </a:t>
            </a:r>
            <a:r>
              <a:rPr lang="en-US" sz="2800" dirty="0">
                <a:solidFill>
                  <a:srgbClr val="FF0000"/>
                </a:solidFill>
              </a:rPr>
              <a:t>AMOC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system with very disparate time/length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9FD3D-C03B-3D16-740C-0E115873719C}"/>
              </a:ext>
            </a:extLst>
          </p:cNvPr>
          <p:cNvSpPr txBox="1"/>
          <p:nvPr/>
        </p:nvSpPr>
        <p:spPr>
          <a:xfrm>
            <a:off x="8868228" y="2569028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Rapid tipping </a:t>
            </a:r>
            <a:r>
              <a:rPr lang="en-US" dirty="0"/>
              <a:t>at a non-smooth fold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19AA6B-5232-5F3B-4315-05BEA1C89DF6}"/>
              </a:ext>
            </a:extLst>
          </p:cNvPr>
          <p:cNvCxnSpPr/>
          <p:nvPr/>
        </p:nvCxnSpPr>
        <p:spPr>
          <a:xfrm flipH="1">
            <a:off x="9144000" y="3429000"/>
            <a:ext cx="362857" cy="605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9B9F9E-D0F7-D5EC-0D9E-8D09EF0D37BF}"/>
              </a:ext>
            </a:extLst>
          </p:cNvPr>
          <p:cNvCxnSpPr/>
          <p:nvPr/>
        </p:nvCxnSpPr>
        <p:spPr>
          <a:xfrm flipV="1">
            <a:off x="7078608" y="4296229"/>
            <a:ext cx="672023" cy="1161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2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35D7EB-A4BF-BBAD-74CA-D077571DFAB5}"/>
              </a:ext>
            </a:extLst>
          </p:cNvPr>
          <p:cNvSpPr/>
          <p:nvPr/>
        </p:nvSpPr>
        <p:spPr>
          <a:xfrm>
            <a:off x="1509486" y="2351314"/>
            <a:ext cx="8403771" cy="211908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C9CD3-603C-4AD9-25FF-6C9D2A99F5D8}"/>
              </a:ext>
            </a:extLst>
          </p:cNvPr>
          <p:cNvSpPr txBox="1"/>
          <p:nvPr/>
        </p:nvSpPr>
        <p:spPr>
          <a:xfrm>
            <a:off x="1068780" y="296883"/>
            <a:ext cx="9423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Possible applications of NSD in machine learning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                    </a:t>
            </a:r>
            <a:r>
              <a:rPr lang="en-US" sz="2800" dirty="0">
                <a:solidFill>
                  <a:srgbClr val="7030A0"/>
                </a:solidFill>
              </a:rPr>
              <a:t>(architectures, dynamics and training)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2177E-49B5-7B7D-8121-C36F1E9E8FC5}"/>
              </a:ext>
            </a:extLst>
          </p:cNvPr>
          <p:cNvSpPr txBox="1"/>
          <p:nvPr/>
        </p:nvSpPr>
        <p:spPr>
          <a:xfrm>
            <a:off x="870857" y="1553029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One:  </a:t>
            </a:r>
            <a:r>
              <a:rPr lang="en-US" sz="2400" dirty="0">
                <a:solidFill>
                  <a:srgbClr val="0070C0"/>
                </a:solidFill>
              </a:rPr>
              <a:t>Basic feed forward (</a:t>
            </a:r>
            <a:r>
              <a:rPr lang="en-US" sz="2400" dirty="0" err="1">
                <a:solidFill>
                  <a:srgbClr val="0070C0"/>
                </a:solidFill>
              </a:rPr>
              <a:t>ResNet</a:t>
            </a:r>
            <a:r>
              <a:rPr lang="en-US" sz="2400" dirty="0">
                <a:solidFill>
                  <a:srgbClr val="0070C0"/>
                </a:solidFill>
              </a:rPr>
              <a:t>) architecture as a </a:t>
            </a:r>
            <a:r>
              <a:rPr lang="en-US" sz="2400" dirty="0">
                <a:solidFill>
                  <a:srgbClr val="7030A0"/>
                </a:solidFill>
              </a:rPr>
              <a:t>non-smooth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0456-31EC-3B9E-58EA-415DF40AF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207" y="2671535"/>
            <a:ext cx="61341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250DC-E6D6-E3E9-FB73-CAB1C334D808}"/>
              </a:ext>
            </a:extLst>
          </p:cNvPr>
          <p:cNvSpPr txBox="1"/>
          <p:nvPr/>
        </p:nvSpPr>
        <p:spPr>
          <a:xfrm>
            <a:off x="2104571" y="3730171"/>
            <a:ext cx="481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Input:     x</a:t>
            </a:r>
            <a:r>
              <a:rPr lang="en-US" sz="2400" baseline="-25000" dirty="0"/>
              <a:t>0</a:t>
            </a:r>
            <a:r>
              <a:rPr lang="en-US" sz="2400" dirty="0"/>
              <a:t>                  Output:      </a:t>
            </a:r>
            <a:r>
              <a:rPr lang="en-US" sz="2400" dirty="0" err="1"/>
              <a:t>x</a:t>
            </a:r>
            <a:r>
              <a:rPr lang="en-US" sz="2400" baseline="-25000" dirty="0" err="1"/>
              <a:t>L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6FEC8-E036-FB08-E1E6-DAF42E72A79C}"/>
              </a:ext>
            </a:extLst>
          </p:cNvPr>
          <p:cNvSpPr txBox="1"/>
          <p:nvPr/>
        </p:nvSpPr>
        <p:spPr>
          <a:xfrm>
            <a:off x="841829" y="4905825"/>
            <a:ext cx="10566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dynamical system.  </a:t>
            </a:r>
          </a:p>
          <a:p>
            <a:endParaRPr lang="en-US" sz="2400" dirty="0"/>
          </a:p>
          <a:p>
            <a:r>
              <a:rPr lang="en-US" sz="2800" dirty="0">
                <a:solidFill>
                  <a:srgbClr val="0070C0"/>
                </a:solidFill>
              </a:rPr>
              <a:t>If </a:t>
            </a:r>
            <a:r>
              <a:rPr lang="en-US" sz="2800" dirty="0">
                <a:solidFill>
                  <a:srgbClr val="002060"/>
                </a:solidFill>
              </a:rPr>
              <a:t>deep</a:t>
            </a:r>
            <a:r>
              <a:rPr lang="en-US" sz="2800" dirty="0">
                <a:solidFill>
                  <a:srgbClr val="0070C0"/>
                </a:solidFill>
              </a:rPr>
              <a:t>  with    L &gt;&gt; 1 then the output is on the omega-limit set  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74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D749-9B07-83AD-63DE-79039D1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736E6680-E972-D717-C295-34A219E5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6DB49D88-CE33-C725-71D3-4C700101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/>
              <p:nvPr/>
            </p:nvSpPr>
            <p:spPr>
              <a:xfrm>
                <a:off x="1719251" y="-106878"/>
                <a:ext cx="9372301" cy="755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Dynamical systems link to neural networks in a number of ways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Solving a dynamical system using a PINN .. See lecture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Constructing a dynamical system operator using a Neural Operator .. See lectures 5 and 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Approximating the flow through a NN as a dynamical system (Neural ODE 1) [Chen et. al.]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and train that dynamical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Using a NN to approximate the RHS of a dynamical system by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where f is the output of a NN and learn the parameters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from data (Neural ODE 2)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Take f to be symbolic and learn it from data.  </a:t>
                </a:r>
                <a:r>
                  <a:rPr lang="en-US" sz="2000" dirty="0" err="1"/>
                  <a:t>SiNDY</a:t>
                </a:r>
                <a:r>
                  <a:rPr lang="en-US" sz="2000" dirty="0"/>
                  <a:t>  [Brunton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Predict the dynamics of a dynamical system using a LSTM or similar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1" y="-106878"/>
                <a:ext cx="9372301" cy="7552965"/>
              </a:xfrm>
              <a:prstGeom prst="rect">
                <a:avLst/>
              </a:prstGeom>
              <a:blipFill>
                <a:blip r:embed="rId4"/>
                <a:stretch>
                  <a:fillRect l="-1083" t="-671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11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225DD5-F2A3-A8B4-790A-50AA0A0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3" y="130628"/>
            <a:ext cx="8218464" cy="6403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3D2D8-B46A-7E06-2B8E-497607E58AFD}"/>
              </a:ext>
            </a:extLst>
          </p:cNvPr>
          <p:cNvSpPr/>
          <p:nvPr/>
        </p:nvSpPr>
        <p:spPr>
          <a:xfrm>
            <a:off x="8563428" y="0"/>
            <a:ext cx="2799236" cy="67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689C4-7AB6-7B63-27DA-0D7EFE052FAC}"/>
              </a:ext>
            </a:extLst>
          </p:cNvPr>
          <p:cNvSpPr txBox="1"/>
          <p:nvPr/>
        </p:nvSpPr>
        <p:spPr>
          <a:xfrm>
            <a:off x="42855" y="899886"/>
            <a:ext cx="2801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Non-smooth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is introduced through the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4088-388C-A4E2-4314-E5138F4D4FF3}"/>
              </a:ext>
            </a:extLst>
          </p:cNvPr>
          <p:cNvSpPr txBox="1"/>
          <p:nvPr/>
        </p:nvSpPr>
        <p:spPr>
          <a:xfrm>
            <a:off x="8868229" y="146594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5608A-9399-86A4-D1D7-A21D70570A05}"/>
              </a:ext>
            </a:extLst>
          </p:cNvPr>
          <p:cNvSpPr txBox="1"/>
          <p:nvPr/>
        </p:nvSpPr>
        <p:spPr>
          <a:xfrm>
            <a:off x="8737600" y="2685143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Smoothed discontinuous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25CBE-3BA4-AAC3-7DDD-52E60F46BF88}"/>
              </a:ext>
            </a:extLst>
          </p:cNvPr>
          <p:cNvSpPr txBox="1"/>
          <p:nvPr/>
        </p:nvSpPr>
        <p:spPr>
          <a:xfrm>
            <a:off x="8752114" y="3817257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D54F1-A0EB-91F6-E468-D0CEDB93AB54}"/>
              </a:ext>
            </a:extLst>
          </p:cNvPr>
          <p:cNvSpPr txBox="1"/>
          <p:nvPr/>
        </p:nvSpPr>
        <p:spPr>
          <a:xfrm>
            <a:off x="8831944" y="4738913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</p:spTree>
    <p:extLst>
      <p:ext uri="{BB962C8B-B14F-4D97-AF65-F5344CB8AC3E}">
        <p14:creationId xmlns:p14="http://schemas.microsoft.com/office/powerpoint/2010/main" val="218931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EC2234-AF62-BC87-D3DC-F5BE8819446D}"/>
              </a:ext>
            </a:extLst>
          </p:cNvPr>
          <p:cNvSpPr/>
          <p:nvPr/>
        </p:nvSpPr>
        <p:spPr>
          <a:xfrm>
            <a:off x="2394857" y="1233714"/>
            <a:ext cx="7242629" cy="1407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9D473-DBCD-4359-B8D0-79909403D54F}"/>
              </a:ext>
            </a:extLst>
          </p:cNvPr>
          <p:cNvSpPr txBox="1"/>
          <p:nvPr/>
        </p:nvSpPr>
        <p:spPr>
          <a:xfrm>
            <a:off x="986971" y="319313"/>
            <a:ext cx="86505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ReLU</a:t>
            </a:r>
            <a:r>
              <a:rPr lang="en-US" sz="2800" dirty="0">
                <a:solidFill>
                  <a:srgbClr val="0070C0"/>
                </a:solidFill>
              </a:rPr>
              <a:t> as a special case: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7DF1-48BC-F04D-9CC2-CDCDAC0D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02708"/>
            <a:ext cx="6553200" cy="52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9DA5E1-97D3-92A4-58EC-2419C7E9D47E}"/>
                  </a:ext>
                </a:extLst>
              </p:cNvPr>
              <p:cNvSpPr txBox="1"/>
              <p:nvPr/>
            </p:nvSpPr>
            <p:spPr>
              <a:xfrm>
                <a:off x="870856" y="2931886"/>
                <a:ext cx="10305143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Piece-wise smooth continuous map 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Feigin</a:t>
                </a:r>
                <a:r>
                  <a:rPr lang="en-US" sz="2400" dirty="0">
                    <a:solidFill>
                      <a:srgbClr val="0070C0"/>
                    </a:solidFill>
                  </a:rPr>
                  <a:t> system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Switching manifold: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= 0  for some </a:t>
                </a:r>
                <a:r>
                  <a:rPr lang="en-US" sz="28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sz="2800" dirty="0">
                    <a:solidFill>
                      <a:srgbClr val="0070C0"/>
                    </a:solidFill>
                  </a:rPr>
                  <a:t> }</a:t>
                </a: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One-d: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Single point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Two-d: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Two intersecting lines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N-d: 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intersecting hyperplanes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9DA5E1-97D3-92A4-58EC-2419C7E9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6" y="2931886"/>
                <a:ext cx="10305143" cy="3908762"/>
              </a:xfrm>
              <a:prstGeom prst="rect">
                <a:avLst/>
              </a:prstGeom>
              <a:blipFill>
                <a:blip r:embed="rId3"/>
                <a:stretch>
                  <a:fillRect l="-985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EF1BC80-48AC-6D14-1286-295A6AFB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064" y="4340156"/>
            <a:ext cx="4772903" cy="2684758"/>
          </a:xfrm>
          <a:prstGeom prst="rect">
            <a:avLst/>
          </a:prstGeom>
        </p:spPr>
      </p:pic>
      <p:pic>
        <p:nvPicPr>
          <p:cNvPr id="12" name="Picture 1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F501E09-6E31-4DC5-001C-E670703E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3" name="Picture 12" descr="A logo for a university&#10;&#10;Description automatically generated">
            <a:extLst>
              <a:ext uri="{FF2B5EF4-FFF2-40B4-BE49-F238E27FC236}">
                <a16:creationId xmlns:a16="http://schemas.microsoft.com/office/drawing/2014/main" id="{A6A20DE5-21F4-3F0C-C6F7-D882A3CC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6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B59E6-3E61-A410-03ED-A3BD27D6477B}"/>
              </a:ext>
            </a:extLst>
          </p:cNvPr>
          <p:cNvSpPr/>
          <p:nvPr/>
        </p:nvSpPr>
        <p:spPr>
          <a:xfrm>
            <a:off x="4339771" y="1175657"/>
            <a:ext cx="3294743" cy="14804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34F84-104D-52C6-08D9-CA366FFD9ADE}"/>
              </a:ext>
            </a:extLst>
          </p:cNvPr>
          <p:cNvSpPr txBox="1"/>
          <p:nvPr/>
        </p:nvSpPr>
        <p:spPr>
          <a:xfrm>
            <a:off x="1074057" y="391886"/>
            <a:ext cx="97390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 2:  ‘Neural ODE’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3F12B-B6A2-33FE-E5B0-C29908ED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3268"/>
            <a:ext cx="24384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FF1E8-3F2A-E937-5C11-46FE6B5D737D}"/>
              </a:ext>
            </a:extLst>
          </p:cNvPr>
          <p:cNvSpPr txBox="1"/>
          <p:nvPr/>
        </p:nvSpPr>
        <p:spPr>
          <a:xfrm>
            <a:off x="187998" y="3080659"/>
            <a:ext cx="11916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f(.)    </a:t>
            </a:r>
            <a:r>
              <a:rPr lang="en-US" sz="2400" dirty="0">
                <a:solidFill>
                  <a:srgbClr val="0070C0"/>
                </a:solidFill>
              </a:rPr>
              <a:t>output of a feed-forward Neural Network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f(.)    Can be </a:t>
            </a:r>
            <a:r>
              <a:rPr lang="en-US" sz="2400" dirty="0">
                <a:solidFill>
                  <a:srgbClr val="7030A0"/>
                </a:solidFill>
              </a:rPr>
              <a:t>piecewise smooth continu</a:t>
            </a:r>
            <a:r>
              <a:rPr lang="en-US" sz="2400" dirty="0"/>
              <a:t>ous or even </a:t>
            </a:r>
            <a:r>
              <a:rPr lang="en-US" sz="2400" dirty="0">
                <a:solidFill>
                  <a:srgbClr val="7030A0"/>
                </a:solidFill>
              </a:rPr>
              <a:t>discontinuous</a:t>
            </a:r>
            <a:r>
              <a:rPr lang="en-US" sz="2400" dirty="0"/>
              <a:t> from previous analysis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2FF5C-4860-BB51-6B29-10AFC8509E23}"/>
              </a:ext>
            </a:extLst>
          </p:cNvPr>
          <p:cNvSpPr txBox="1"/>
          <p:nvPr/>
        </p:nvSpPr>
        <p:spPr>
          <a:xfrm>
            <a:off x="187998" y="5021943"/>
            <a:ext cx="1148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Non-smooth nature of the dynamics places a significant constraint on the possible dynamics of the neural ODE, and helps understand what dynamics might be possible</a:t>
            </a:r>
          </a:p>
        </p:txBody>
      </p:sp>
    </p:spTree>
    <p:extLst>
      <p:ext uri="{BB962C8B-B14F-4D97-AF65-F5344CB8AC3E}">
        <p14:creationId xmlns:p14="http://schemas.microsoft.com/office/powerpoint/2010/main" val="1292428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170A0-F6EC-FAB9-67F9-061F491D7CD4}"/>
              </a:ext>
            </a:extLst>
          </p:cNvPr>
          <p:cNvSpPr txBox="1"/>
          <p:nvPr/>
        </p:nvSpPr>
        <p:spPr>
          <a:xfrm>
            <a:off x="771896" y="478971"/>
            <a:ext cx="10474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One:  Feed forward NN: One-d smoothed sigmoid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CD542-6E66-034C-A13D-8A99DD1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9" y="1847257"/>
            <a:ext cx="11872687" cy="440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93330-C999-86E7-8DB2-72320486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382735"/>
            <a:ext cx="75438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863E1-9EE0-72F3-3911-5CD8E3A3746A}"/>
              </a:ext>
            </a:extLst>
          </p:cNvPr>
          <p:cNvSpPr txBox="1"/>
          <p:nvPr/>
        </p:nvSpPr>
        <p:spPr>
          <a:xfrm>
            <a:off x="4223657" y="2641600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Smoothed to: 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571D7096-7B78-B898-2868-A463156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55" y="4038985"/>
            <a:ext cx="4181002" cy="2775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8AF8D-5F73-AC83-C47D-FD07BE6F67FA}"/>
              </a:ext>
            </a:extLst>
          </p:cNvPr>
          <p:cNvSpPr txBox="1"/>
          <p:nvPr/>
        </p:nvSpPr>
        <p:spPr>
          <a:xfrm>
            <a:off x="6096000" y="4397829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6B377-46D1-6C71-4B36-83C9F5B9A88B}"/>
              </a:ext>
            </a:extLst>
          </p:cNvPr>
          <p:cNvSpPr txBox="1"/>
          <p:nvPr/>
        </p:nvSpPr>
        <p:spPr>
          <a:xfrm>
            <a:off x="5275942" y="50292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</p:spTree>
    <p:extLst>
      <p:ext uri="{BB962C8B-B14F-4D97-AF65-F5344CB8AC3E}">
        <p14:creationId xmlns:p14="http://schemas.microsoft.com/office/powerpoint/2010/main" val="143914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D652DB-5B79-DF36-4303-A700767C85C2}"/>
              </a:ext>
            </a:extLst>
          </p:cNvPr>
          <p:cNvSpPr txBox="1"/>
          <p:nvPr/>
        </p:nvSpPr>
        <p:spPr>
          <a:xfrm>
            <a:off x="1529276" y="253341"/>
            <a:ext cx="961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Omega-limit sets as a function of smoothing     (when a = 0.8)</a:t>
            </a:r>
          </a:p>
        </p:txBody>
      </p:sp>
      <p:pic>
        <p:nvPicPr>
          <p:cNvPr id="6" name="Picture 5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C896C479-5DBB-C1E8-5019-8A9EF991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4" y="1060450"/>
            <a:ext cx="3600450" cy="2698794"/>
          </a:xfrm>
          <a:prstGeom prst="rect">
            <a:avLst/>
          </a:prstGeom>
        </p:spPr>
      </p:pic>
      <p:pic>
        <p:nvPicPr>
          <p:cNvPr id="8" name="Picture 7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C635E804-15DF-EA11-7D1E-B55A76E7F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97" y="1125723"/>
            <a:ext cx="3600450" cy="2698793"/>
          </a:xfrm>
          <a:prstGeom prst="rect">
            <a:avLst/>
          </a:prstGeom>
        </p:spPr>
      </p:pic>
      <p:pic>
        <p:nvPicPr>
          <p:cNvPr id="10" name="Picture 9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63F6E58C-6ACE-70C3-0988-8C53E896D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57" y="1125723"/>
            <a:ext cx="3600450" cy="2698794"/>
          </a:xfrm>
          <a:prstGeom prst="rect">
            <a:avLst/>
          </a:prstGeom>
        </p:spPr>
      </p:pic>
      <p:pic>
        <p:nvPicPr>
          <p:cNvPr id="13" name="Picture 12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68731FD-2BAE-50AF-E8C1-A716E704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894" y="4006187"/>
            <a:ext cx="3702050" cy="2774950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2638A-CDE3-378B-5C5E-DD1DB3228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422" y="4106696"/>
            <a:ext cx="3600452" cy="2698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22984-0C6B-7CC0-22EE-24D1AAF9CCE3}"/>
              </a:ext>
            </a:extLst>
          </p:cNvPr>
          <p:cNvSpPr txBox="1"/>
          <p:nvPr/>
        </p:nvSpPr>
        <p:spPr>
          <a:xfrm>
            <a:off x="1596571" y="871563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13534-4E02-3EC3-CD34-A8095DF0F545}"/>
              </a:ext>
            </a:extLst>
          </p:cNvPr>
          <p:cNvSpPr txBox="1"/>
          <p:nvPr/>
        </p:nvSpPr>
        <p:spPr>
          <a:xfrm>
            <a:off x="5609773" y="89333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102-C7FD-3A0A-EC5B-163D4E0DF71B}"/>
              </a:ext>
            </a:extLst>
          </p:cNvPr>
          <p:cNvSpPr txBox="1"/>
          <p:nvPr/>
        </p:nvSpPr>
        <p:spPr>
          <a:xfrm>
            <a:off x="9434287" y="87156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B753E-1526-AD11-FA2C-270A9976C3E8}"/>
              </a:ext>
            </a:extLst>
          </p:cNvPr>
          <p:cNvSpPr txBox="1"/>
          <p:nvPr/>
        </p:nvSpPr>
        <p:spPr>
          <a:xfrm>
            <a:off x="3817259" y="383247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D409-1E59-81E0-670C-18B1315CA9AC}"/>
              </a:ext>
            </a:extLst>
          </p:cNvPr>
          <p:cNvSpPr txBox="1"/>
          <p:nvPr/>
        </p:nvSpPr>
        <p:spPr>
          <a:xfrm>
            <a:off x="7692570" y="390505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8F01A-7E41-E13D-8321-459C7B885C70}"/>
              </a:ext>
            </a:extLst>
          </p:cNvPr>
          <p:cNvSpPr txBox="1"/>
          <p:nvPr/>
        </p:nvSpPr>
        <p:spPr>
          <a:xfrm>
            <a:off x="9498645" y="3830924"/>
            <a:ext cx="18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D781F-6892-E82A-20FF-E0DA6285C62F}"/>
              </a:ext>
            </a:extLst>
          </p:cNvPr>
          <p:cNvCxnSpPr>
            <a:cxnSpLocks/>
          </p:cNvCxnSpPr>
          <p:nvPr/>
        </p:nvCxnSpPr>
        <p:spPr>
          <a:xfrm flipH="1">
            <a:off x="8171544" y="4077668"/>
            <a:ext cx="1204687" cy="68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1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6B1242C-E140-E410-7F90-E4AAF9C6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56" y="43787"/>
            <a:ext cx="4782445" cy="3584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CFEC9-73EC-55DB-E7C3-23F555682BD9}"/>
              </a:ext>
            </a:extLst>
          </p:cNvPr>
          <p:cNvSpPr txBox="1"/>
          <p:nvPr/>
        </p:nvSpPr>
        <p:spPr>
          <a:xfrm>
            <a:off x="1828800" y="319559"/>
            <a:ext cx="602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from the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/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Consider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{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a,b,c</a:t>
                </a:r>
                <a:r>
                  <a:rPr lang="en-US" sz="2400" dirty="0">
                    <a:solidFill>
                      <a:srgbClr val="FF0000"/>
                    </a:solidFill>
                  </a:rPr>
                  <a:t>}  to be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trainable parameters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in the case of c = 1 is dependence on the training smooth and predictable using back propagation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Sensitive parameter dependence can make training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difficult close to bifurcation points     b</a:t>
                </a:r>
                <a:r>
                  <a:rPr lang="en-US" sz="2400" baseline="30000" dirty="0">
                    <a:solidFill>
                      <a:srgbClr val="0070C0"/>
                    </a:solidFill>
                  </a:rPr>
                  <a:t>*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giving a loss function changing  as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ra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      </a:t>
                </a:r>
                <a:r>
                  <a:rPr lang="en-US" sz="2400" dirty="0"/>
                  <a:t>in the smoothed case and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adding</a:t>
                </a:r>
                <a:r>
                  <a:rPr lang="en-US" sz="2400" dirty="0"/>
                  <a:t> at the border collision.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                                 But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allows great expressivity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blipFill>
                <a:blip r:embed="rId5"/>
                <a:stretch>
                  <a:fillRect l="-97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E104C6-8776-9573-BCA1-6D7EB2C3F469}"/>
              </a:ext>
            </a:extLst>
          </p:cNvPr>
          <p:cNvSpPr txBox="1"/>
          <p:nvPr/>
        </p:nvSpPr>
        <p:spPr>
          <a:xfrm>
            <a:off x="551543" y="1088572"/>
            <a:ext cx="7649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High gradient</a:t>
            </a:r>
            <a:r>
              <a:rPr lang="en-US" sz="2400" dirty="0"/>
              <a:t> of the tanh function leads to </a:t>
            </a:r>
            <a:r>
              <a:rPr lang="en-US" sz="2400" dirty="0">
                <a:solidFill>
                  <a:srgbClr val="0070C0"/>
                </a:solidFill>
              </a:rPr>
              <a:t>chaotic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in certain cases</a:t>
            </a:r>
            <a:r>
              <a:rPr lang="en-US" sz="2400" dirty="0"/>
              <a:t>. Hard to define a loss function and dependence of the loss function on the input/parameters in this case </a:t>
            </a:r>
          </a:p>
        </p:txBody>
      </p:sp>
    </p:spTree>
    <p:extLst>
      <p:ext uri="{BB962C8B-B14F-4D97-AF65-F5344CB8AC3E}">
        <p14:creationId xmlns:p14="http://schemas.microsoft.com/office/powerpoint/2010/main" val="4155117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B2DC5E-FBB6-4DF6-081E-C5DD1F47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54" y="1450190"/>
            <a:ext cx="9120920" cy="5700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22F54-1FAF-552E-6101-25A2CE5A70BA}"/>
              </a:ext>
            </a:extLst>
          </p:cNvPr>
          <p:cNvSpPr txBox="1"/>
          <p:nvPr/>
        </p:nvSpPr>
        <p:spPr>
          <a:xfrm>
            <a:off x="1140030" y="415636"/>
            <a:ext cx="1018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Classification [B et. al]: </a:t>
            </a:r>
            <a:r>
              <a:rPr lang="en-US" sz="2400" dirty="0"/>
              <a:t>Suppose we have a sigmoid type NN of the 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74CF4-0085-C74B-C432-4E34CFAF085E}"/>
              </a:ext>
            </a:extLst>
          </p:cNvPr>
          <p:cNvSpPr/>
          <p:nvPr/>
        </p:nvSpPr>
        <p:spPr>
          <a:xfrm>
            <a:off x="1582254" y="1418824"/>
            <a:ext cx="1873465" cy="589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81A13F-4D06-1DE7-CE27-04B4107CA570}"/>
              </a:ext>
            </a:extLst>
          </p:cNvPr>
          <p:cNvSpPr/>
          <p:nvPr/>
        </p:nvSpPr>
        <p:spPr>
          <a:xfrm>
            <a:off x="3100735" y="1428720"/>
            <a:ext cx="7812688" cy="57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DDD08-4BB6-59FC-2487-446375E8920D}"/>
              </a:ext>
            </a:extLst>
          </p:cNvPr>
          <p:cNvSpPr/>
          <p:nvPr/>
        </p:nvSpPr>
        <p:spPr>
          <a:xfrm>
            <a:off x="1719252" y="6526873"/>
            <a:ext cx="9120920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A96EA-CF0D-8970-CD8D-26D12964A93B}"/>
              </a:ext>
            </a:extLst>
          </p:cNvPr>
          <p:cNvSpPr/>
          <p:nvPr/>
        </p:nvSpPr>
        <p:spPr>
          <a:xfrm>
            <a:off x="8836087" y="1737476"/>
            <a:ext cx="1873465" cy="589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4F567C-8AA8-9EA7-CEF5-1C9E60D0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05" y="1334442"/>
            <a:ext cx="7772400" cy="286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28E4F-7967-302A-A3D4-20684F22DB96}"/>
              </a:ext>
            </a:extLst>
          </p:cNvPr>
          <p:cNvSpPr txBox="1"/>
          <p:nvPr/>
        </p:nvSpPr>
        <p:spPr>
          <a:xfrm>
            <a:off x="1372005" y="2268187"/>
            <a:ext cx="2083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Guide to what we might expect as we pass through a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313476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CFBFD-B683-314C-0178-C7E56689688A}"/>
              </a:ext>
            </a:extLst>
          </p:cNvPr>
          <p:cNvSpPr txBox="1"/>
          <p:nvPr/>
        </p:nvSpPr>
        <p:spPr>
          <a:xfrm>
            <a:off x="1146629" y="478971"/>
            <a:ext cx="10377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Two:     </a:t>
            </a:r>
            <a:r>
              <a:rPr lang="en-US" sz="2800" dirty="0">
                <a:solidFill>
                  <a:srgbClr val="002060"/>
                </a:solidFill>
              </a:rPr>
              <a:t>One-d and two </a:t>
            </a:r>
            <a:r>
              <a:rPr lang="en-US" sz="2800" dirty="0" err="1">
                <a:solidFill>
                  <a:srgbClr val="002060"/>
                </a:solidFill>
              </a:rPr>
              <a:t>ReLu</a:t>
            </a:r>
            <a:r>
              <a:rPr lang="en-US" sz="2800" dirty="0">
                <a:solidFill>
                  <a:srgbClr val="002060"/>
                </a:solidFill>
              </a:rPr>
              <a:t> functions combined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11F6F3-C0D1-5187-F07E-9FAF225767C6}"/>
              </a:ext>
            </a:extLst>
          </p:cNvPr>
          <p:cNvSpPr/>
          <p:nvPr/>
        </p:nvSpPr>
        <p:spPr>
          <a:xfrm>
            <a:off x="1524000" y="1556189"/>
            <a:ext cx="9637486" cy="12230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1106-F80D-E711-2B4C-0EBDD0F8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49" y="1844220"/>
            <a:ext cx="9012865" cy="492579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B40CDDE9-DA0B-E227-352B-6E3C30C4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72" y="2779233"/>
            <a:ext cx="5226050" cy="39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1F051AD8-BD50-8A90-BB6E-8D03AABD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229" y="985002"/>
            <a:ext cx="6053145" cy="4537263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1BA8C7A7-62DF-16FF-D4D4-36BF7E73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06" y="1072086"/>
            <a:ext cx="6053145" cy="453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82C8C-C2AC-DAED-F2C7-806BA05362D8}"/>
                  </a:ext>
                </a:extLst>
              </p:cNvPr>
              <p:cNvSpPr txBox="1"/>
              <p:nvPr/>
            </p:nvSpPr>
            <p:spPr>
              <a:xfrm>
                <a:off x="1872343" y="188686"/>
                <a:ext cx="8897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Omega-limit sets.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0.4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82C8C-C2AC-DAED-F2C7-806BA053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43" y="188686"/>
                <a:ext cx="8897257" cy="523220"/>
              </a:xfrm>
              <a:prstGeom prst="rect">
                <a:avLst/>
              </a:prstGeom>
              <a:blipFill>
                <a:blip r:embed="rId6"/>
                <a:stretch>
                  <a:fillRect l="-1425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309BB-9FE8-98BF-9443-B28C71DA08A3}"/>
                  </a:ext>
                </a:extLst>
              </p:cNvPr>
              <p:cNvSpPr txBox="1"/>
              <p:nvPr/>
            </p:nvSpPr>
            <p:spPr>
              <a:xfrm>
                <a:off x="2815772" y="5138058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309BB-9FE8-98BF-9443-B28C71DA0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72" y="5138058"/>
                <a:ext cx="56605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7D97E-A3EE-3C02-8E76-CA6A71CC9F7E}"/>
                  </a:ext>
                </a:extLst>
              </p:cNvPr>
              <p:cNvSpPr txBox="1"/>
              <p:nvPr/>
            </p:nvSpPr>
            <p:spPr>
              <a:xfrm>
                <a:off x="7779657" y="5838216"/>
                <a:ext cx="348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0.4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7D97E-A3EE-3C02-8E76-CA6A71CC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57" y="5838216"/>
                <a:ext cx="3483428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2CD9A6-C078-9833-D46C-EFFF27E2B0FB}"/>
                  </a:ext>
                </a:extLst>
              </p:cNvPr>
              <p:cNvSpPr txBox="1"/>
              <p:nvPr/>
            </p:nvSpPr>
            <p:spPr>
              <a:xfrm>
                <a:off x="2358570" y="5830962"/>
                <a:ext cx="348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0.4,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-12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2CD9A6-C078-9833-D46C-EFFF27E2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70" y="5830962"/>
                <a:ext cx="3483428" cy="369332"/>
              </a:xfrm>
              <a:prstGeom prst="rect">
                <a:avLst/>
              </a:prstGeom>
              <a:blipFill>
                <a:blip r:embed="rId9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E66DD8-D863-5A84-06DA-55639F799E96}"/>
              </a:ext>
            </a:extLst>
          </p:cNvPr>
          <p:cNvSpPr txBox="1"/>
          <p:nvPr/>
        </p:nvSpPr>
        <p:spPr>
          <a:xfrm>
            <a:off x="6397171" y="249534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[Helena E. </a:t>
            </a:r>
            <a:r>
              <a:rPr lang="en-US" dirty="0" err="1"/>
              <a:t>Nusse</a:t>
            </a:r>
            <a:r>
              <a:rPr lang="en-US" dirty="0"/>
              <a:t>, ' Edward Ott, and James A. Yorke’,94]</a:t>
            </a:r>
          </a:p>
        </p:txBody>
      </p:sp>
    </p:spTree>
    <p:extLst>
      <p:ext uri="{BB962C8B-B14F-4D97-AF65-F5344CB8AC3E}">
        <p14:creationId xmlns:p14="http://schemas.microsoft.com/office/powerpoint/2010/main" val="2508429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579B31-85A9-8006-5639-B4E5097FDD18}"/>
              </a:ext>
            </a:extLst>
          </p:cNvPr>
          <p:cNvSpPr txBox="1"/>
          <p:nvPr/>
        </p:nvSpPr>
        <p:spPr>
          <a:xfrm>
            <a:off x="667657" y="203202"/>
            <a:ext cx="1133565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Comments (similar) on the </a:t>
            </a:r>
            <a:r>
              <a:rPr lang="en-US" sz="2800" dirty="0" err="1">
                <a:solidFill>
                  <a:srgbClr val="0070C0"/>
                </a:solidFill>
              </a:rPr>
              <a:t>ReLU</a:t>
            </a:r>
            <a:r>
              <a:rPr lang="en-US" sz="2800" dirty="0">
                <a:solidFill>
                  <a:srgbClr val="0070C0"/>
                </a:solidFill>
              </a:rPr>
              <a:t> dynamics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Dynamics is determined by the </a:t>
            </a:r>
            <a:r>
              <a:rPr lang="en-US" sz="2400" dirty="0">
                <a:solidFill>
                  <a:srgbClr val="0070C0"/>
                </a:solidFill>
              </a:rPr>
              <a:t>symbolic sequences </a:t>
            </a:r>
            <a:r>
              <a:rPr lang="en-US" sz="2400" dirty="0"/>
              <a:t>of points lying L or R of  x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Observe both periodic cycles and </a:t>
            </a:r>
            <a:r>
              <a:rPr lang="en-US" sz="2400" dirty="0">
                <a:solidFill>
                  <a:srgbClr val="0070C0"/>
                </a:solidFill>
              </a:rPr>
              <a:t>robust chaotic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Bifurcations arise </a:t>
            </a:r>
            <a:r>
              <a:rPr lang="en-US" sz="2800" dirty="0">
                <a:solidFill>
                  <a:srgbClr val="7030A0"/>
                </a:solidFill>
              </a:rPr>
              <a:t>when a symbol crosses x = 0 at a border collision</a:t>
            </a:r>
            <a:r>
              <a:rPr lang="en-US" sz="2400" dirty="0"/>
              <a:t>. This cannot be determined from a back propagation type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 good expressivity. Need to consider how symbol sequences work for this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extend this naturally to higher dimensions but symbol sequences are much harder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chaotic behavior is seen in ESNs as well [Ashwin et. al. ]</a:t>
            </a:r>
          </a:p>
        </p:txBody>
      </p:sp>
    </p:spTree>
    <p:extLst>
      <p:ext uri="{BB962C8B-B14F-4D97-AF65-F5344CB8AC3E}">
        <p14:creationId xmlns:p14="http://schemas.microsoft.com/office/powerpoint/2010/main" val="360696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2163B2-3059-FBDC-3BCF-4C36447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66736"/>
            <a:ext cx="10277042" cy="6791263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F3FBF8-249C-D667-2041-F54B2D8FF0C0}"/>
              </a:ext>
            </a:extLst>
          </p:cNvPr>
          <p:cNvSpPr/>
          <p:nvPr/>
        </p:nvSpPr>
        <p:spPr>
          <a:xfrm>
            <a:off x="1103086" y="1828800"/>
            <a:ext cx="10043885" cy="26125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07A65-7687-C419-FAF2-FBB83CE38389}"/>
              </a:ext>
            </a:extLst>
          </p:cNvPr>
          <p:cNvSpPr txBox="1"/>
          <p:nvPr/>
        </p:nvSpPr>
        <p:spPr>
          <a:xfrm>
            <a:off x="1214894" y="769257"/>
            <a:ext cx="94095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AIM: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Understand</a:t>
            </a:r>
            <a:r>
              <a:rPr lang="en-US" sz="3200" dirty="0"/>
              <a:t>, and control, the </a:t>
            </a:r>
            <a:r>
              <a:rPr lang="en-US" sz="3200" dirty="0">
                <a:solidFill>
                  <a:srgbClr val="0070C0"/>
                </a:solidFill>
              </a:rPr>
              <a:t>dynamical</a:t>
            </a:r>
            <a:r>
              <a:rPr lang="en-US" sz="3200" dirty="0"/>
              <a:t> </a:t>
            </a:r>
            <a:r>
              <a:rPr lang="en-US" sz="3200" dirty="0" err="1"/>
              <a:t>behaviour</a:t>
            </a:r>
            <a:r>
              <a:rPr lang="en-US" sz="3200" dirty="0"/>
              <a:t> and training of (feed forward) Neural Nets and Neural ODEs by using results from the theory of </a:t>
            </a:r>
          </a:p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dynamical systems (smooth and non-smooth)</a:t>
            </a:r>
          </a:p>
        </p:txBody>
      </p:sp>
    </p:spTree>
    <p:extLst>
      <p:ext uri="{BB962C8B-B14F-4D97-AF65-F5344CB8AC3E}">
        <p14:creationId xmlns:p14="http://schemas.microsoft.com/office/powerpoint/2010/main" val="299889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D95CA2-5CBE-D5A9-9238-52EC0371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1" y="473290"/>
            <a:ext cx="10146870" cy="63417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B40A1D-F9F3-F13A-2019-C6480AD51961}"/>
              </a:ext>
            </a:extLst>
          </p:cNvPr>
          <p:cNvSpPr/>
          <p:nvPr/>
        </p:nvSpPr>
        <p:spPr>
          <a:xfrm>
            <a:off x="1140030" y="6003329"/>
            <a:ext cx="10146869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40A5AB-C66C-EBCF-12AF-271F83F3D5E1}"/>
              </a:ext>
            </a:extLst>
          </p:cNvPr>
          <p:cNvSpPr/>
          <p:nvPr/>
        </p:nvSpPr>
        <p:spPr>
          <a:xfrm>
            <a:off x="1140030" y="364529"/>
            <a:ext cx="10146869" cy="182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6053D-8C00-2FAB-1903-E066421F0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990" y="1238250"/>
            <a:ext cx="7772400" cy="307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9688F-BE91-2679-75BD-AA98C6D9C855}"/>
              </a:ext>
            </a:extLst>
          </p:cNvPr>
          <p:cNvSpPr txBox="1"/>
          <p:nvPr/>
        </p:nvSpPr>
        <p:spPr>
          <a:xfrm>
            <a:off x="1140031" y="263236"/>
            <a:ext cx="935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Classification: </a:t>
            </a:r>
            <a:r>
              <a:rPr lang="en-US" sz="2400" dirty="0"/>
              <a:t>Suppose we have </a:t>
            </a:r>
            <a:r>
              <a:rPr lang="en-US" sz="2400" dirty="0" err="1"/>
              <a:t>ReLU</a:t>
            </a:r>
            <a:r>
              <a:rPr lang="en-US" sz="2400" dirty="0"/>
              <a:t>  type NN of the 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E4DB7-8F5A-08EE-BE28-6B68DF006405}"/>
              </a:ext>
            </a:extLst>
          </p:cNvPr>
          <p:cNvSpPr/>
          <p:nvPr/>
        </p:nvSpPr>
        <p:spPr>
          <a:xfrm>
            <a:off x="905099" y="1874520"/>
            <a:ext cx="1929541" cy="430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2B014E-BC39-4752-FABF-AC957E03DF3E}"/>
              </a:ext>
            </a:extLst>
          </p:cNvPr>
          <p:cNvSpPr/>
          <p:nvPr/>
        </p:nvSpPr>
        <p:spPr>
          <a:xfrm>
            <a:off x="9797724" y="1682534"/>
            <a:ext cx="1929541" cy="4301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6FA74-4FAA-9333-97CB-DE812A4DB3F4}"/>
              </a:ext>
            </a:extLst>
          </p:cNvPr>
          <p:cNvSpPr txBox="1"/>
          <p:nvPr/>
        </p:nvSpPr>
        <p:spPr>
          <a:xfrm>
            <a:off x="641268" y="3713921"/>
            <a:ext cx="2683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A/a : Left of switch</a:t>
            </a:r>
          </a:p>
          <a:p>
            <a:endParaRPr lang="en-US" dirty="0"/>
          </a:p>
          <a:p>
            <a:r>
              <a:rPr lang="en-US" dirty="0"/>
              <a:t>B/b : Right of switch</a:t>
            </a:r>
          </a:p>
        </p:txBody>
      </p:sp>
    </p:spTree>
    <p:extLst>
      <p:ext uri="{BB962C8B-B14F-4D97-AF65-F5344CB8AC3E}">
        <p14:creationId xmlns:p14="http://schemas.microsoft.com/office/powerpoint/2010/main" val="168060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A66D3-7DC9-1BFB-9801-11FD53C9CFEB}"/>
              </a:ext>
            </a:extLst>
          </p:cNvPr>
          <p:cNvSpPr txBox="1"/>
          <p:nvPr/>
        </p:nvSpPr>
        <p:spPr>
          <a:xfrm>
            <a:off x="1074057" y="391886"/>
            <a:ext cx="97390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Case Study 3:  ‘Neural ODE’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33196-DC54-0B20-601E-757FCBE4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5953"/>
            <a:ext cx="24384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3901-FC65-BE60-174B-D24CA580B583}"/>
              </a:ext>
            </a:extLst>
          </p:cNvPr>
          <p:cNvSpPr txBox="1"/>
          <p:nvPr/>
        </p:nvSpPr>
        <p:spPr>
          <a:xfrm>
            <a:off x="232229" y="1378862"/>
            <a:ext cx="12221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Example 1: Border equilibrium bifurcation in a climate related NODE with a (smoothed) Heaviside activation function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2295F0-FDC5-8114-DB55-AC76E2A12B77}"/>
              </a:ext>
            </a:extLst>
          </p:cNvPr>
          <p:cNvSpPr/>
          <p:nvPr/>
        </p:nvSpPr>
        <p:spPr>
          <a:xfrm>
            <a:off x="1393371" y="2467430"/>
            <a:ext cx="9637486" cy="30770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49A3-725E-DB36-9873-4F2767878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157" y="2872012"/>
            <a:ext cx="7772400" cy="2499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C3B76-8334-E6FB-DCBC-621E7B4D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672" y="5803901"/>
            <a:ext cx="49022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711A4-0E08-DDBB-7F02-DCDEC1F216F6}"/>
              </a:ext>
            </a:extLst>
          </p:cNvPr>
          <p:cNvSpPr txBox="1"/>
          <p:nvPr/>
        </p:nvSpPr>
        <p:spPr>
          <a:xfrm>
            <a:off x="2002971" y="6110512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2677462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45" y="682272"/>
            <a:ext cx="4064000" cy="469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14889" y="1255889"/>
            <a:ext cx="4092222" cy="47977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2112" y="2243668"/>
            <a:ext cx="3598333" cy="6067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60444" y="2243667"/>
            <a:ext cx="479778" cy="34854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89994"/>
            <a:ext cx="1168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89" y="3328106"/>
            <a:ext cx="11684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951C0-E871-4744-B41F-90FD0B2D9E34}"/>
              </a:ext>
            </a:extLst>
          </p:cNvPr>
          <p:cNvSpPr txBox="1"/>
          <p:nvPr/>
        </p:nvSpPr>
        <p:spPr>
          <a:xfrm>
            <a:off x="4220902" y="6018837"/>
            <a:ext cx="63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Typical ‘transverse’ intersection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CB413-45ED-FB4E-9F9F-42BC8EC1D5D9}"/>
              </a:ext>
            </a:extLst>
          </p:cNvPr>
          <p:cNvSpPr txBox="1"/>
          <p:nvPr/>
        </p:nvSpPr>
        <p:spPr>
          <a:xfrm>
            <a:off x="2588871" y="3429001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231D-C3D7-4540-9E0D-CDA48D91717B}"/>
              </a:ext>
            </a:extLst>
          </p:cNvPr>
          <p:cNvSpPr txBox="1"/>
          <p:nvPr/>
        </p:nvSpPr>
        <p:spPr>
          <a:xfrm>
            <a:off x="9061053" y="3430926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26DE6433-5A9F-740F-B697-AD9F6A4D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441507D6-A0E8-90C3-BCE6-B77995890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00B3B-5105-606F-4B57-98FEE838A2DE}"/>
              </a:ext>
            </a:extLst>
          </p:cNvPr>
          <p:cNvSpPr txBox="1"/>
          <p:nvPr/>
        </p:nvSpPr>
        <p:spPr>
          <a:xfrm>
            <a:off x="508000" y="174171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Filippov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dynamical system without sliding</a:t>
            </a:r>
          </a:p>
        </p:txBody>
      </p:sp>
    </p:spTree>
    <p:extLst>
      <p:ext uri="{BB962C8B-B14F-4D97-AF65-F5344CB8AC3E}">
        <p14:creationId xmlns:p14="http://schemas.microsoft.com/office/powerpoint/2010/main" val="2624154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B609C-A380-D54D-99DE-6667879AA7AD}"/>
              </a:ext>
            </a:extLst>
          </p:cNvPr>
          <p:cNvSpPr/>
          <p:nvPr/>
        </p:nvSpPr>
        <p:spPr>
          <a:xfrm>
            <a:off x="64360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81FFF-6A5E-9142-9659-16BB4172EDEE}"/>
              </a:ext>
            </a:extLst>
          </p:cNvPr>
          <p:cNvSpPr/>
          <p:nvPr/>
        </p:nvSpPr>
        <p:spPr>
          <a:xfrm>
            <a:off x="23974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14887" y="1185334"/>
            <a:ext cx="4783667" cy="206022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6664" y="282226"/>
            <a:ext cx="623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</a:t>
            </a:r>
            <a:r>
              <a:rPr lang="en-US" sz="3200" dirty="0">
                <a:solidFill>
                  <a:srgbClr val="FF2CF7"/>
                </a:solidFill>
              </a:rPr>
              <a:t>Unforced system </a:t>
            </a:r>
            <a:r>
              <a:rPr lang="en-US" sz="3200">
                <a:solidFill>
                  <a:srgbClr val="FF2CF7"/>
                </a:solidFill>
              </a:rPr>
              <a:t>(Heaviside</a:t>
            </a:r>
            <a:r>
              <a:rPr lang="en-US" sz="3200" dirty="0">
                <a:solidFill>
                  <a:srgbClr val="FF2CF7"/>
                </a:solidFill>
              </a:rPr>
              <a:t>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61" y="1480961"/>
            <a:ext cx="2806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9" y="2355850"/>
            <a:ext cx="26416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6" y="3745090"/>
            <a:ext cx="30353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9779" y="3735212"/>
            <a:ext cx="2321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Two Fixed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8995" y="6151034"/>
            <a:ext cx="27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Physical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7690" y="6079068"/>
            <a:ext cx="26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Virtual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A44F2-99B7-7F4B-96F9-EE370D0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5429250"/>
            <a:ext cx="2222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2DA52-8F2C-AA4E-B858-5A11F87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0" y="5416550"/>
            <a:ext cx="2222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31D32-491D-0949-99CE-F50465AA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50" y="4781550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099C1-0BAD-3F48-B713-7851C57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550" y="4806950"/>
            <a:ext cx="2222500" cy="520700"/>
          </a:xfrm>
          <a:prstGeom prst="rect">
            <a:avLst/>
          </a:prstGeom>
        </p:spPr>
      </p:pic>
      <p:pic>
        <p:nvPicPr>
          <p:cNvPr id="8" name="Picture 7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1E9223-6A10-1390-BE0F-22C354962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9" name="Picture 8" descr="A logo for a university&#10;&#10;Description automatically generated">
            <a:extLst>
              <a:ext uri="{FF2B5EF4-FFF2-40B4-BE49-F238E27FC236}">
                <a16:creationId xmlns:a16="http://schemas.microsoft.com/office/drawing/2014/main" id="{89116CB7-F2D9-BDAF-DCBF-DB2A9012A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9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55EC45-D676-FC49-AD59-82E2254AA301}"/>
              </a:ext>
            </a:extLst>
          </p:cNvPr>
          <p:cNvSpPr/>
          <p:nvPr/>
        </p:nvSpPr>
        <p:spPr>
          <a:xfrm>
            <a:off x="1808759" y="183447"/>
            <a:ext cx="8777115" cy="52775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56560" y="183448"/>
            <a:ext cx="824088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Theorem</a:t>
            </a:r>
          </a:p>
          <a:p>
            <a:endParaRPr lang="en-US" sz="2800" dirty="0"/>
          </a:p>
          <a:p>
            <a:r>
              <a:rPr lang="en-US" sz="2800" dirty="0"/>
              <a:t>There exist critical values          of  the parameter d</a:t>
            </a:r>
          </a:p>
          <a:p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FF0000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0000FF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                   see a </a:t>
            </a:r>
            <a:r>
              <a:rPr lang="en-US" sz="2800" dirty="0">
                <a:solidFill>
                  <a:srgbClr val="7030A0"/>
                </a:solidFill>
              </a:rPr>
              <a:t>periodic solution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76" y="996856"/>
            <a:ext cx="482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7" y="1952980"/>
            <a:ext cx="13335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6" y="4404786"/>
            <a:ext cx="2489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07" y="3163008"/>
            <a:ext cx="133350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0333" y="5461001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Transitions occur at </a:t>
            </a:r>
            <a:r>
              <a:rPr lang="en-US" sz="2800" dirty="0">
                <a:solidFill>
                  <a:srgbClr val="FF0000"/>
                </a:solidFill>
              </a:rPr>
              <a:t>Border Collision Bifurcations </a:t>
            </a:r>
            <a:r>
              <a:rPr lang="en-US" sz="2800" dirty="0"/>
              <a:t>when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44" y="6069189"/>
            <a:ext cx="1574800" cy="533400"/>
          </a:xfrm>
          <a:prstGeom prst="rect">
            <a:avLst/>
          </a:prstGeom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53ADCD01-D995-B45D-53FC-52F3E8F3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33C781EA-5897-0B46-747D-376E18DC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0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DD004E-911C-AB45-941E-2FE7526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78361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42112" y="2427113"/>
            <a:ext cx="423334" cy="4092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1678" y="4682052"/>
            <a:ext cx="251203" cy="409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BD88-83BB-AA4E-A119-A89E433B796F}"/>
              </a:ext>
            </a:extLst>
          </p:cNvPr>
          <p:cNvSpPr/>
          <p:nvPr/>
        </p:nvSpPr>
        <p:spPr>
          <a:xfrm>
            <a:off x="7924801" y="7390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9" y="864295"/>
            <a:ext cx="660400" cy="4953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531FB2-0E85-344A-81CD-F135D7607C42}"/>
              </a:ext>
            </a:extLst>
          </p:cNvPr>
          <p:cNvSpPr/>
          <p:nvPr/>
        </p:nvSpPr>
        <p:spPr>
          <a:xfrm>
            <a:off x="2177455" y="4874703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12" y="4620248"/>
            <a:ext cx="660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FEB27-D801-794E-9A3A-9A69C65C642F}"/>
              </a:ext>
            </a:extLst>
          </p:cNvPr>
          <p:cNvSpPr txBox="1"/>
          <p:nvPr/>
        </p:nvSpPr>
        <p:spPr>
          <a:xfrm>
            <a:off x="1736942" y="300626"/>
            <a:ext cx="34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Existence of a periodic orbit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95B4-460C-8B4B-87F4-1E288D8DC6CE}"/>
              </a:ext>
            </a:extLst>
          </p:cNvPr>
          <p:cNvSpPr txBox="1"/>
          <p:nvPr/>
        </p:nvSpPr>
        <p:spPr>
          <a:xfrm>
            <a:off x="9002039" y="851770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6FC08-B161-DA47-B75A-F6D39DC9AC96}"/>
              </a:ext>
            </a:extLst>
          </p:cNvPr>
          <p:cNvSpPr txBox="1"/>
          <p:nvPr/>
        </p:nvSpPr>
        <p:spPr>
          <a:xfrm>
            <a:off x="1951989" y="5162802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B07BC-EA30-5048-A2A1-A9F8D230A38E}"/>
              </a:ext>
            </a:extLst>
          </p:cNvPr>
          <p:cNvSpPr/>
          <p:nvPr/>
        </p:nvSpPr>
        <p:spPr>
          <a:xfrm>
            <a:off x="6299201" y="396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8C487-B782-6643-8B8B-147A688ACE75}"/>
              </a:ext>
            </a:extLst>
          </p:cNvPr>
          <p:cNvSpPr/>
          <p:nvPr/>
        </p:nvSpPr>
        <p:spPr>
          <a:xfrm>
            <a:off x="6108701" y="60222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20F3-3714-4F47-8807-6AF6E6F7F989}"/>
              </a:ext>
            </a:extLst>
          </p:cNvPr>
          <p:cNvSpPr/>
          <p:nvPr/>
        </p:nvSpPr>
        <p:spPr>
          <a:xfrm>
            <a:off x="7188201" y="30377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C22AE-F40C-4D4C-9AE3-59EDB74DFD98}"/>
              </a:ext>
            </a:extLst>
          </p:cNvPr>
          <p:cNvSpPr/>
          <p:nvPr/>
        </p:nvSpPr>
        <p:spPr>
          <a:xfrm>
            <a:off x="3797301" y="30123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0D356-24DE-5D41-AE21-064AE667AB8A}"/>
              </a:ext>
            </a:extLst>
          </p:cNvPr>
          <p:cNvSpPr/>
          <p:nvPr/>
        </p:nvSpPr>
        <p:spPr>
          <a:xfrm>
            <a:off x="5905501" y="19709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6D94A-2522-F94A-9EDF-ABD7DC796B71}"/>
              </a:ext>
            </a:extLst>
          </p:cNvPr>
          <p:cNvSpPr/>
          <p:nvPr/>
        </p:nvSpPr>
        <p:spPr>
          <a:xfrm>
            <a:off x="5892801" y="4968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104F7-53BD-4B46-AF57-22D53901931E}"/>
              </a:ext>
            </a:extLst>
          </p:cNvPr>
          <p:cNvSpPr txBox="1"/>
          <p:nvPr/>
        </p:nvSpPr>
        <p:spPr>
          <a:xfrm>
            <a:off x="6769100" y="2836336"/>
            <a:ext cx="179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&lt;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B4638-3966-BD49-B364-8005896614D8}"/>
              </a:ext>
            </a:extLst>
          </p:cNvPr>
          <p:cNvSpPr txBox="1"/>
          <p:nvPr/>
        </p:nvSpPr>
        <p:spPr>
          <a:xfrm>
            <a:off x="3695700" y="2874436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&gt;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A34E-AB15-5D44-9855-D06B18980680}"/>
              </a:ext>
            </a:extLst>
          </p:cNvPr>
          <p:cNvSpPr txBox="1"/>
          <p:nvPr/>
        </p:nvSpPr>
        <p:spPr>
          <a:xfrm>
            <a:off x="6057900" y="5960362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:  F(X) =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182DCC-96A4-4D46-85F6-25D8C1689699}"/>
              </a:ext>
            </a:extLst>
          </p:cNvPr>
          <p:cNvCxnSpPr/>
          <p:nvPr/>
        </p:nvCxnSpPr>
        <p:spPr>
          <a:xfrm>
            <a:off x="4556480" y="1841501"/>
            <a:ext cx="307621" cy="129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1E16EB-76AD-7944-BAA9-AEAC89DCB2AD}"/>
              </a:ext>
            </a:extLst>
          </p:cNvPr>
          <p:cNvCxnSpPr/>
          <p:nvPr/>
        </p:nvCxnSpPr>
        <p:spPr>
          <a:xfrm flipH="1">
            <a:off x="4775200" y="1970936"/>
            <a:ext cx="101600" cy="25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BEFA20-DD6A-8E49-866C-A38D33E2F277}"/>
              </a:ext>
            </a:extLst>
          </p:cNvPr>
          <p:cNvSpPr txBox="1"/>
          <p:nvPr/>
        </p:nvSpPr>
        <p:spPr>
          <a:xfrm>
            <a:off x="1736942" y="6394537"/>
            <a:ext cx="1075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   Proof using the Brouwer Fixed Point. theorem</a:t>
            </a:r>
          </a:p>
        </p:txBody>
      </p:sp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4A3AF88A-AFBB-EB68-F2CA-D5AB4476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25" name="Picture 24" descr="A logo for a university&#10;&#10;Description automatically generated">
            <a:extLst>
              <a:ext uri="{FF2B5EF4-FFF2-40B4-BE49-F238E27FC236}">
                <a16:creationId xmlns:a16="http://schemas.microsoft.com/office/drawing/2014/main" id="{02EEC18E-587C-F5F6-0339-D181139FB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7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7767AB3D-0295-ABB2-A0EB-B595960D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BB5683A-9E07-CE2B-E41B-FA5D890C5EF8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B6BD1-366B-555D-8DA7-BF25325F6DB0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D3E51-13A2-11D8-7B41-A1A598C22538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D876E-0076-B07D-C7B0-65879D833830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Border collision bifurcation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A19E88-6CA2-D01F-970A-B9F7BE5E23F2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2BF68-E2AD-6D7C-F5B1-698F26CF4850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208A50-2B5A-902B-6530-032FD9146374}"/>
              </a:ext>
            </a:extLst>
          </p:cNvPr>
          <p:cNvSpPr txBox="1"/>
          <p:nvPr/>
        </p:nvSpPr>
        <p:spPr>
          <a:xfrm>
            <a:off x="3708398" y="258566"/>
            <a:ext cx="53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</a:t>
            </a:r>
            <a:r>
              <a:rPr lang="en-US" sz="2800" dirty="0" err="1">
                <a:solidFill>
                  <a:srgbClr val="7030A0"/>
                </a:solidFill>
              </a:rPr>
              <a:t>Heavyside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43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1822C05F-9FDA-1731-16DC-F35387C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0" y="587827"/>
            <a:ext cx="7523033" cy="564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58DA9C-F2AD-9DE4-B7D5-57510F5E3D09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3D6F2-C45E-87D3-08AE-B6833DA8AED8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5E590-C188-744A-C9E2-5B7DF9C81E1A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F5132-C3A6-B216-14F4-680C7693190F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Sub-critical </a:t>
            </a:r>
            <a:r>
              <a:rPr lang="en-US" sz="2400" dirty="0" err="1"/>
              <a:t>Hopf</a:t>
            </a:r>
            <a:r>
              <a:rPr lang="en-US" sz="2400" dirty="0"/>
              <a:t> bifurcation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A64A2-0BB1-57CC-A0F5-6E92F1A304AB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BC7D3-42A6-FA0C-7CD4-0B33583949CC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9A78A4-AB88-7D8B-A9C1-30C45A8D6A63}"/>
              </a:ext>
            </a:extLst>
          </p:cNvPr>
          <p:cNvSpPr txBox="1"/>
          <p:nvPr/>
        </p:nvSpPr>
        <p:spPr>
          <a:xfrm>
            <a:off x="3708398" y="258566"/>
            <a:ext cx="752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(smoothed) tanh</a:t>
            </a:r>
          </a:p>
        </p:txBody>
      </p:sp>
    </p:spTree>
    <p:extLst>
      <p:ext uri="{BB962C8B-B14F-4D97-AF65-F5344CB8AC3E}">
        <p14:creationId xmlns:p14="http://schemas.microsoft.com/office/powerpoint/2010/main" val="392780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821C1A91-4FCE-343E-CAA3-0C46EFB1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54" y="640273"/>
            <a:ext cx="7320960" cy="50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7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E4E1195-AA82-E21C-2F84-37787FE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56" y="1355563"/>
            <a:ext cx="10429893" cy="586681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12C7D6-E64B-9374-503C-6124205B618B}"/>
              </a:ext>
            </a:extLst>
          </p:cNvPr>
          <p:cNvSpPr/>
          <p:nvPr/>
        </p:nvSpPr>
        <p:spPr>
          <a:xfrm>
            <a:off x="2656114" y="1117600"/>
            <a:ext cx="7605486" cy="13062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B60BC-2B73-F52D-EF48-8D21BB427363}"/>
              </a:ext>
            </a:extLst>
          </p:cNvPr>
          <p:cNvSpPr txBox="1"/>
          <p:nvPr/>
        </p:nvSpPr>
        <p:spPr>
          <a:xfrm>
            <a:off x="609600" y="-14514"/>
            <a:ext cx="1092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2:  Fixed point, Limit Cycle, and Chaotic </a:t>
            </a:r>
            <a:r>
              <a:rPr lang="en-US" sz="2800" dirty="0">
                <a:solidFill>
                  <a:schemeClr val="accent4"/>
                </a:solidFill>
              </a:rPr>
              <a:t>Dynamics in </a:t>
            </a:r>
            <a:r>
              <a:rPr lang="en-US" sz="2800" dirty="0" err="1">
                <a:solidFill>
                  <a:schemeClr val="accent4"/>
                </a:solidFill>
              </a:rPr>
              <a:t>ReLU</a:t>
            </a:r>
            <a:r>
              <a:rPr lang="en-US" sz="2800" dirty="0">
                <a:solidFill>
                  <a:schemeClr val="accent4"/>
                </a:solidFill>
              </a:rPr>
              <a:t> type 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E4A05-E65E-4FB3-57F7-59F24CFB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67" y="1298119"/>
            <a:ext cx="6794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8BDF5-4847-A473-D0D2-DC20C60FCAC7}"/>
              </a:ext>
            </a:extLst>
          </p:cNvPr>
          <p:cNvSpPr txBox="1"/>
          <p:nvPr/>
        </p:nvSpPr>
        <p:spPr>
          <a:xfrm>
            <a:off x="5496955" y="330925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4C07-F92A-74A9-3300-49D72E08AC9A}"/>
              </a:ext>
            </a:extLst>
          </p:cNvPr>
          <p:cNvSpPr txBox="1"/>
          <p:nvPr/>
        </p:nvSpPr>
        <p:spPr>
          <a:xfrm>
            <a:off x="4270499" y="3911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FBA7-E90A-A557-9ECF-00387CD98060}"/>
              </a:ext>
            </a:extLst>
          </p:cNvPr>
          <p:cNvSpPr txBox="1"/>
          <p:nvPr/>
        </p:nvSpPr>
        <p:spPr>
          <a:xfrm>
            <a:off x="4858329" y="470262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28E85-8FC0-7A30-2492-3B7A6511A71E}"/>
              </a:ext>
            </a:extLst>
          </p:cNvPr>
          <p:cNvSpPr txBox="1"/>
          <p:nvPr/>
        </p:nvSpPr>
        <p:spPr>
          <a:xfrm>
            <a:off x="5954155" y="428897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(0,+)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B139A-8DC5-F5B0-D859-1DADD907A48A}"/>
              </a:ext>
            </a:extLst>
          </p:cNvPr>
          <p:cNvSpPr/>
          <p:nvPr/>
        </p:nvSpPr>
        <p:spPr>
          <a:xfrm>
            <a:off x="7547672" y="2488582"/>
            <a:ext cx="3627009" cy="35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127CE9-7DF8-58B9-9FB3-F0443907E6F6}"/>
              </a:ext>
            </a:extLst>
          </p:cNvPr>
          <p:cNvSpPr/>
          <p:nvPr/>
        </p:nvSpPr>
        <p:spPr>
          <a:xfrm>
            <a:off x="4059134" y="1509486"/>
            <a:ext cx="5542066" cy="28448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3ABFE-E323-5E83-6946-BF1BC4991ADA}"/>
              </a:ext>
            </a:extLst>
          </p:cNvPr>
          <p:cNvSpPr txBox="1"/>
          <p:nvPr/>
        </p:nvSpPr>
        <p:spPr>
          <a:xfrm>
            <a:off x="2128838" y="514350"/>
            <a:ext cx="7472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Part 1:  </a:t>
            </a:r>
            <a:r>
              <a:rPr lang="en-US" sz="3200" dirty="0">
                <a:solidFill>
                  <a:srgbClr val="7030A0"/>
                </a:solidFill>
              </a:rPr>
              <a:t>Smooth</a:t>
            </a:r>
            <a:r>
              <a:rPr lang="en-US" sz="3200" dirty="0">
                <a:solidFill>
                  <a:srgbClr val="0070C0"/>
                </a:solidFill>
              </a:rPr>
              <a:t>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734A-B934-C53D-EE2E-1EC8E4AC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35E1-2369-040F-89F7-43909388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C6BF9-5C7D-D923-3794-93E01BD155CE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AD296-0E89-F621-7C8D-6173B8C312D2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1563B-2EC8-09D2-6C57-253487AE7EC9}"/>
              </a:ext>
            </a:extLst>
          </p:cNvPr>
          <p:cNvSpPr txBox="1"/>
          <p:nvPr/>
        </p:nvSpPr>
        <p:spPr>
          <a:xfrm>
            <a:off x="534390" y="4520970"/>
            <a:ext cx="10319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Usual assumption: 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7030A0"/>
                </a:solidFill>
              </a:rPr>
              <a:t>The function     </a:t>
            </a:r>
            <a:r>
              <a:rPr lang="en-US" sz="2800" b="1" dirty="0">
                <a:solidFill>
                  <a:srgbClr val="7030A0"/>
                </a:solidFill>
              </a:rPr>
              <a:t>f(. )    </a:t>
            </a:r>
            <a:r>
              <a:rPr lang="en-US" sz="2800" dirty="0">
                <a:solidFill>
                  <a:srgbClr val="7030A0"/>
                </a:solidFill>
              </a:rPr>
              <a:t>depends smoothly on all of its arguments</a:t>
            </a:r>
          </a:p>
        </p:txBody>
      </p:sp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C71398AB-4DBF-7519-3042-198327CF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D41EAA86-7200-1949-FBA0-58BAA1A30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5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9CE2DA-39B1-4059-C5E8-DF734D41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59" y="-1140025"/>
            <a:ext cx="16692493" cy="9389530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93514-406E-93E5-E5C6-2D3EB4860CA8}"/>
              </a:ext>
            </a:extLst>
          </p:cNvPr>
          <p:cNvSpPr/>
          <p:nvPr/>
        </p:nvSpPr>
        <p:spPr>
          <a:xfrm>
            <a:off x="10348686" y="362857"/>
            <a:ext cx="2917371" cy="5475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76A14CF5-6387-B3E1-067C-41A23EBC6AE6}"/>
              </a:ext>
            </a:extLst>
          </p:cNvPr>
          <p:cNvSpPr/>
          <p:nvPr/>
        </p:nvSpPr>
        <p:spPr>
          <a:xfrm>
            <a:off x="7532914" y="2002972"/>
            <a:ext cx="348343" cy="31931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5F86B5-9F44-C8BD-829B-15FA51044709}"/>
              </a:ext>
            </a:extLst>
          </p:cNvPr>
          <p:cNvCxnSpPr>
            <a:cxnSpLocks/>
          </p:cNvCxnSpPr>
          <p:nvPr/>
        </p:nvCxnSpPr>
        <p:spPr>
          <a:xfrm flipH="1">
            <a:off x="6299200" y="2213429"/>
            <a:ext cx="1132114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A4E258-DC56-A663-EF5A-3CF7CFBBF96A}"/>
              </a:ext>
            </a:extLst>
          </p:cNvPr>
          <p:cNvCxnSpPr>
            <a:cxnSpLocks/>
          </p:cNvCxnSpPr>
          <p:nvPr/>
        </p:nvCxnSpPr>
        <p:spPr>
          <a:xfrm flipH="1">
            <a:off x="5297714" y="2431143"/>
            <a:ext cx="1001486" cy="18142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54BC78-05B4-F317-83C3-704F7001A7B5}"/>
              </a:ext>
            </a:extLst>
          </p:cNvPr>
          <p:cNvCxnSpPr>
            <a:cxnSpLocks/>
          </p:cNvCxnSpPr>
          <p:nvPr/>
        </p:nvCxnSpPr>
        <p:spPr>
          <a:xfrm flipH="1">
            <a:off x="5689068" y="2431143"/>
            <a:ext cx="610132" cy="1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468974-7561-6D3D-8A68-F3D60EA91C5B}"/>
              </a:ext>
            </a:extLst>
          </p:cNvPr>
          <p:cNvCxnSpPr>
            <a:cxnSpLocks/>
          </p:cNvCxnSpPr>
          <p:nvPr/>
        </p:nvCxnSpPr>
        <p:spPr>
          <a:xfrm flipH="1">
            <a:off x="5167086" y="3875314"/>
            <a:ext cx="521982" cy="12046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7C9DB-78DC-FA13-401F-B8FA48674BCD}"/>
              </a:ext>
            </a:extLst>
          </p:cNvPr>
          <p:cNvCxnSpPr>
            <a:cxnSpLocks/>
          </p:cNvCxnSpPr>
          <p:nvPr/>
        </p:nvCxnSpPr>
        <p:spPr>
          <a:xfrm>
            <a:off x="5733010" y="3860800"/>
            <a:ext cx="1632193" cy="972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E44317-974F-122C-C220-7014758005D0}"/>
              </a:ext>
            </a:extLst>
          </p:cNvPr>
          <p:cNvSpPr txBox="1"/>
          <p:nvPr/>
        </p:nvSpPr>
        <p:spPr>
          <a:xfrm>
            <a:off x="7532914" y="1407886"/>
            <a:ext cx="168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38F6E-AF40-D250-1C65-95C7FB3B837A}"/>
              </a:ext>
            </a:extLst>
          </p:cNvPr>
          <p:cNvSpPr txBox="1"/>
          <p:nvPr/>
        </p:nvSpPr>
        <p:spPr>
          <a:xfrm>
            <a:off x="3425371" y="362857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Evolution of a fixed point. (2-dimensions)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C4AAF-C8C6-8B5B-BACD-15DEC2F2A422}"/>
              </a:ext>
            </a:extLst>
          </p:cNvPr>
          <p:cNvSpPr txBox="1"/>
          <p:nvPr/>
        </p:nvSpPr>
        <p:spPr>
          <a:xfrm>
            <a:off x="5703582" y="1016003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OK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F5CE0E-59BA-3A84-9699-1BF13FC2F305}"/>
              </a:ext>
            </a:extLst>
          </p:cNvPr>
          <p:cNvCxnSpPr/>
          <p:nvPr/>
        </p:nvCxnSpPr>
        <p:spPr>
          <a:xfrm>
            <a:off x="7024914" y="1515961"/>
            <a:ext cx="0" cy="6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57914E-2620-8CA9-0951-0599EFE00989}"/>
              </a:ext>
            </a:extLst>
          </p:cNvPr>
          <p:cNvSpPr txBox="1"/>
          <p:nvPr/>
        </p:nvSpPr>
        <p:spPr>
          <a:xfrm>
            <a:off x="2038727" y="1865085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fails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2E1F3E-F03F-9CAC-606C-ED527B5786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06688" y="2049751"/>
            <a:ext cx="1603826" cy="323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CD7BE3-5BC9-FB66-D98B-604627ACEE43}"/>
              </a:ext>
            </a:extLst>
          </p:cNvPr>
          <p:cNvCxnSpPr>
            <a:cxnSpLocks/>
          </p:cNvCxnSpPr>
          <p:nvPr/>
        </p:nvCxnSpPr>
        <p:spPr>
          <a:xfrm>
            <a:off x="4165600" y="2322286"/>
            <a:ext cx="1523468" cy="1364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D95C19-D4B5-221F-21B3-EFEE65544228}"/>
              </a:ext>
            </a:extLst>
          </p:cNvPr>
          <p:cNvCxnSpPr>
            <a:cxnSpLocks/>
          </p:cNvCxnSpPr>
          <p:nvPr/>
        </p:nvCxnSpPr>
        <p:spPr>
          <a:xfrm flipH="1">
            <a:off x="6110514" y="1515961"/>
            <a:ext cx="812800" cy="148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4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ecision 23">
            <a:extLst>
              <a:ext uri="{FF2B5EF4-FFF2-40B4-BE49-F238E27FC236}">
                <a16:creationId xmlns:a16="http://schemas.microsoft.com/office/drawing/2014/main" id="{BD63DA33-B252-55FA-2EA5-21FE46AB35BA}"/>
              </a:ext>
            </a:extLst>
          </p:cNvPr>
          <p:cNvSpPr/>
          <p:nvPr/>
        </p:nvSpPr>
        <p:spPr>
          <a:xfrm>
            <a:off x="3396338" y="1291770"/>
            <a:ext cx="3069773" cy="4318003"/>
          </a:xfrm>
          <a:prstGeom prst="flowChartDecisio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59B8DB2-2AEC-F698-6BFC-12E04F61A255}"/>
              </a:ext>
            </a:extLst>
          </p:cNvPr>
          <p:cNvSpPr/>
          <p:nvPr/>
        </p:nvSpPr>
        <p:spPr>
          <a:xfrm flipH="1">
            <a:off x="4666341" y="4245431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FF46C-6F3C-22C6-C93F-62A6E9EEFDA8}"/>
              </a:ext>
            </a:extLst>
          </p:cNvPr>
          <p:cNvSpPr txBox="1"/>
          <p:nvPr/>
        </p:nvSpPr>
        <p:spPr>
          <a:xfrm>
            <a:off x="1901370" y="478971"/>
            <a:ext cx="896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Local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(n – dimensions) when back propagation fails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FE02F33-FA43-F135-9467-885DC2F03419}"/>
              </a:ext>
            </a:extLst>
          </p:cNvPr>
          <p:cNvSpPr/>
          <p:nvPr/>
        </p:nvSpPr>
        <p:spPr>
          <a:xfrm>
            <a:off x="4470400" y="2090057"/>
            <a:ext cx="5718629" cy="30480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A6FF2-CE73-1A9E-A41A-B493218505A6}"/>
              </a:ext>
            </a:extLst>
          </p:cNvPr>
          <p:cNvCxnSpPr>
            <a:cxnSpLocks/>
          </p:cNvCxnSpPr>
          <p:nvPr/>
        </p:nvCxnSpPr>
        <p:spPr>
          <a:xfrm flipV="1">
            <a:off x="7329714" y="1593779"/>
            <a:ext cx="1299029" cy="1502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B01BE11-B55A-24BD-D37E-E30D26670D4B}"/>
              </a:ext>
            </a:extLst>
          </p:cNvPr>
          <p:cNvSpPr/>
          <p:nvPr/>
        </p:nvSpPr>
        <p:spPr>
          <a:xfrm flipH="1">
            <a:off x="4383315" y="2989943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44C3A-8031-F759-6615-3E55E8C53974}"/>
              </a:ext>
            </a:extLst>
          </p:cNvPr>
          <p:cNvSpPr txBox="1"/>
          <p:nvPr/>
        </p:nvSpPr>
        <p:spPr>
          <a:xfrm>
            <a:off x="5326742" y="3222171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baseline="30000" dirty="0" err="1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x =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148BEE-2AE0-0CF0-EAB4-84D765314C23}"/>
              </a:ext>
            </a:extLst>
          </p:cNvPr>
          <p:cNvCxnSpPr>
            <a:cxnSpLocks/>
          </p:cNvCxnSpPr>
          <p:nvPr/>
        </p:nvCxnSpPr>
        <p:spPr>
          <a:xfrm flipV="1">
            <a:off x="5907314" y="3570514"/>
            <a:ext cx="972457" cy="2267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CBB1E-0270-68D6-4B44-97775D86CE90}"/>
              </a:ext>
            </a:extLst>
          </p:cNvPr>
          <p:cNvCxnSpPr/>
          <p:nvPr/>
        </p:nvCxnSpPr>
        <p:spPr>
          <a:xfrm flipV="1">
            <a:off x="6879771" y="3033486"/>
            <a:ext cx="478972" cy="558802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/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793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/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</a:rPr>
                  <a:t>General case: Normal form at the transition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 type dynamics can be expressed locally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close to the switch manifold  </a:t>
                </a:r>
                <a:r>
                  <a:rPr lang="en-US" sz="2400" dirty="0"/>
                  <a:t>as:</a:t>
                </a: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r>
                  <a:rPr lang="en-GB" sz="2400" dirty="0">
                    <a:latin typeface="CMR10"/>
                  </a:rPr>
                  <a:t>Possible scenarios:</a:t>
                </a:r>
              </a:p>
              <a:p>
                <a:endParaRPr lang="en-GB" sz="2400" dirty="0">
                  <a:latin typeface="CMR1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MR10"/>
                  </a:rPr>
                  <a:t>FP </a:t>
                </a:r>
                <a:r>
                  <a:rPr lang="en-GB" sz="2400" dirty="0">
                    <a:latin typeface="CMR10"/>
                    <a:sym typeface="Wingdings" pitchFamily="2" charset="2"/>
                  </a:rPr>
                  <a:t> FP</a:t>
                </a:r>
                <a:endParaRPr lang="en-GB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FP + FP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Limit cycle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Chaos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blipFill>
                <a:blip r:embed="rId4"/>
                <a:stretch>
                  <a:fillRect l="-1062" t="-1044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934E38-8EC8-B5C0-B903-40FCFC8050EF}"/>
              </a:ext>
            </a:extLst>
          </p:cNvPr>
          <p:cNvSpPr/>
          <p:nvPr/>
        </p:nvSpPr>
        <p:spPr>
          <a:xfrm>
            <a:off x="3788229" y="1665050"/>
            <a:ext cx="5515428" cy="176395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C8DD-231D-ED25-4282-C11C26894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9" y="1723106"/>
            <a:ext cx="4699000" cy="158251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04A8FF-630F-ED4C-0BD4-EB484E212133}"/>
              </a:ext>
            </a:extLst>
          </p:cNvPr>
          <p:cNvSpPr/>
          <p:nvPr/>
        </p:nvSpPr>
        <p:spPr>
          <a:xfrm>
            <a:off x="4131129" y="4078514"/>
            <a:ext cx="6609442" cy="1432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15E3-A531-8F6F-77B4-D0A3C19F6388}"/>
              </a:ext>
            </a:extLst>
          </p:cNvPr>
          <p:cNvSpPr txBox="1"/>
          <p:nvPr/>
        </p:nvSpPr>
        <p:spPr>
          <a:xfrm>
            <a:off x="4426857" y="4325257"/>
            <a:ext cx="616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classify many of  the transitions in terms of the structure of  A</a:t>
            </a:r>
            <a:r>
              <a:rPr lang="en-US" sz="2400" baseline="-25000" dirty="0"/>
              <a:t>i</a:t>
            </a:r>
            <a:r>
              <a:rPr lang="en-US" sz="2400" dirty="0"/>
              <a:t>  and 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[Freire], [Carmona]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D55396-9B5E-C9D4-039B-D28468FCBBB6}"/>
              </a:ext>
            </a:extLst>
          </p:cNvPr>
          <p:cNvSpPr/>
          <p:nvPr/>
        </p:nvSpPr>
        <p:spPr>
          <a:xfrm>
            <a:off x="3251200" y="3429000"/>
            <a:ext cx="537029" cy="2565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A74F3-764F-705C-C1E5-758A38127CA3}"/>
              </a:ext>
            </a:extLst>
          </p:cNvPr>
          <p:cNvSpPr txBox="1"/>
          <p:nvPr/>
        </p:nvSpPr>
        <p:spPr>
          <a:xfrm>
            <a:off x="1175657" y="449943"/>
            <a:ext cx="73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chemeClr val="accent4"/>
                </a:solidFill>
              </a:rPr>
              <a:t>FP </a:t>
            </a:r>
            <a:r>
              <a:rPr lang="en-US" sz="2400" dirty="0">
                <a:solidFill>
                  <a:schemeClr val="accent4"/>
                </a:solidFill>
                <a:sym typeface="Wingdings" pitchFamily="2" charset="2"/>
              </a:rPr>
              <a:t> Limit Cycle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61EF-9CF0-42E9-234A-02531035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1148795"/>
            <a:ext cx="7772400" cy="649566"/>
          </a:xfrm>
          <a:prstGeom prst="rect">
            <a:avLst/>
          </a:prstGeom>
        </p:spPr>
      </p:pic>
      <p:pic>
        <p:nvPicPr>
          <p:cNvPr id="11" name="Picture 10" descr="A red and blue circle with a point&#10;&#10;Description automatically generated">
            <a:extLst>
              <a:ext uri="{FF2B5EF4-FFF2-40B4-BE49-F238E27FC236}">
                <a16:creationId xmlns:a16="http://schemas.microsoft.com/office/drawing/2014/main" id="{D94E3A17-056E-40F2-1745-1A317402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94" y="2254336"/>
            <a:ext cx="6024336" cy="4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8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636E43B0-DBC9-045C-992A-99D52481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582A5-8C2F-6BB8-C4C0-666D5F939FEC}"/>
              </a:ext>
            </a:extLst>
          </p:cNvPr>
          <p:cNvSpPr txBox="1"/>
          <p:nvPr/>
        </p:nvSpPr>
        <p:spPr>
          <a:xfrm>
            <a:off x="7866743" y="1814285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A9654-38D1-595B-73DA-471C83D00781}"/>
              </a:ext>
            </a:extLst>
          </p:cNvPr>
          <p:cNvSpPr txBox="1"/>
          <p:nvPr/>
        </p:nvSpPr>
        <p:spPr>
          <a:xfrm>
            <a:off x="7794171" y="3628571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Min(x)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DBCF2-29EF-82A8-0FA5-598EA7699F56}"/>
              </a:ext>
            </a:extLst>
          </p:cNvPr>
          <p:cNvSpPr txBox="1"/>
          <p:nvPr/>
        </p:nvSpPr>
        <p:spPr>
          <a:xfrm>
            <a:off x="3904343" y="2220686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96B74-36D6-A07A-62E9-F25AFC47ADD0}"/>
              </a:ext>
            </a:extLst>
          </p:cNvPr>
          <p:cNvSpPr txBox="1"/>
          <p:nvPr/>
        </p:nvSpPr>
        <p:spPr>
          <a:xfrm>
            <a:off x="7010401" y="423817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cycle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4DAA6-62E7-53C0-AB84-31272CA92D1A}"/>
              </a:ext>
            </a:extLst>
          </p:cNvPr>
          <p:cNvSpPr/>
          <p:nvPr/>
        </p:nvSpPr>
        <p:spPr>
          <a:xfrm>
            <a:off x="7229019" y="2032000"/>
            <a:ext cx="420007" cy="171268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4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3C66E-313E-153D-A9AE-BEBF9499DF45}"/>
              </a:ext>
            </a:extLst>
          </p:cNvPr>
          <p:cNvSpPr txBox="1"/>
          <p:nvPr/>
        </p:nvSpPr>
        <p:spPr>
          <a:xfrm>
            <a:off x="1567543" y="522514"/>
            <a:ext cx="673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Example 2: FP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 Chaos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5FCA9-F86E-79DA-49AA-0EFA8D73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7" y="1349829"/>
            <a:ext cx="8964213" cy="897111"/>
          </a:xfrm>
          <a:prstGeom prst="rect">
            <a:avLst/>
          </a:prstGeom>
        </p:spPr>
      </p:pic>
      <p:pic>
        <p:nvPicPr>
          <p:cNvPr id="9" name="Picture 8" descr="A red line graph with a point&#10;&#10;Description automatically generated with medium confidence">
            <a:extLst>
              <a:ext uri="{FF2B5EF4-FFF2-40B4-BE49-F238E27FC236}">
                <a16:creationId xmlns:a16="http://schemas.microsoft.com/office/drawing/2014/main" id="{6CF5F184-BB86-1D65-F7DB-66A9B5F6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18" y="2418504"/>
            <a:ext cx="5850164" cy="43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AEF715B7-D156-0ECE-4265-141F943D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207" y="642679"/>
            <a:ext cx="7643158" cy="572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18FF7-5265-5B58-9A6F-CAE7D925D84E}"/>
              </a:ext>
            </a:extLst>
          </p:cNvPr>
          <p:cNvSpPr txBox="1"/>
          <p:nvPr/>
        </p:nvSpPr>
        <p:spPr>
          <a:xfrm>
            <a:off x="3904343" y="2307771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9DAA7-C868-B607-77DF-33F4075581FC}"/>
              </a:ext>
            </a:extLst>
          </p:cNvPr>
          <p:cNvSpPr txBox="1"/>
          <p:nvPr/>
        </p:nvSpPr>
        <p:spPr>
          <a:xfrm>
            <a:off x="7199086" y="39769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226810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4864-F312-1FC5-D9BD-464FA175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Davide material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34D8-C1B6-7260-7F03-F41E92FC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55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2F2FB-4828-4BFC-412A-A03BFB9F1FFA}"/>
              </a:ext>
            </a:extLst>
          </p:cNvPr>
          <p:cNvSpPr txBox="1"/>
          <p:nvPr/>
        </p:nvSpPr>
        <p:spPr>
          <a:xfrm>
            <a:off x="1045029" y="348343"/>
            <a:ext cx="1016527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and Next Steps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Have demonstrated that typical activation functions can lead to complex (FP, Periodic, chaotic) in feed forward NN and neural 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 classify certain complex </a:t>
            </a:r>
            <a:r>
              <a:rPr lang="en-US" sz="2400" dirty="0" err="1"/>
              <a:t>behaviour</a:t>
            </a:r>
            <a:r>
              <a:rPr lang="en-US" sz="2400" dirty="0"/>
              <a:t> at transition points where back propagation breaks down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test on </a:t>
            </a:r>
            <a:r>
              <a:rPr lang="en-US" sz="2400" dirty="0">
                <a:solidFill>
                  <a:srgbClr val="7030A0"/>
                </a:solidFill>
              </a:rPr>
              <a:t>realistic ML architectures with multiple switching surfaces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 understand how identifying  NSD structures might improve training and control as discontinuity manifolds are crossed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377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94F78-EB29-A174-0668-A49ABD083B59}"/>
              </a:ext>
            </a:extLst>
          </p:cNvPr>
          <p:cNvSpPr txBox="1"/>
          <p:nvPr/>
        </p:nvSpPr>
        <p:spPr>
          <a:xfrm>
            <a:off x="2104571" y="449943"/>
            <a:ext cx="91730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References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H. </a:t>
            </a:r>
            <a:r>
              <a:rPr lang="en-GB" sz="1800" dirty="0" err="1">
                <a:effectLst/>
                <a:latin typeface="CMR9"/>
              </a:rPr>
              <a:t>Nusse</a:t>
            </a:r>
            <a:r>
              <a:rPr lang="en-GB" sz="1800" dirty="0">
                <a:effectLst/>
                <a:latin typeface="CMR9"/>
              </a:rPr>
              <a:t>, E. Ott, and J. Yorke. Border collision bifurcations: an explanation for observed bifurcation phenomena. </a:t>
            </a:r>
            <a:r>
              <a:rPr lang="en-GB" sz="1800" dirty="0">
                <a:effectLst/>
                <a:latin typeface="CMTI9"/>
              </a:rPr>
              <a:t>Phys. Rev. E</a:t>
            </a:r>
            <a:r>
              <a:rPr lang="en-GB" sz="1800" dirty="0">
                <a:effectLst/>
                <a:latin typeface="CMR9"/>
              </a:rPr>
              <a:t>, 49:1073–1076, 1994.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Mario Di Bernardo, B. , et. al. ‘Piecewise smooth dynamical systems: theory and applications’, Springer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Igor </a:t>
            </a:r>
            <a:r>
              <a:rPr lang="en-US" dirty="0" err="1"/>
              <a:t>Belykh</a:t>
            </a:r>
            <a:r>
              <a:rPr lang="en-US" dirty="0"/>
              <a:t>, Rachel </a:t>
            </a:r>
            <a:r>
              <a:rPr lang="en-US" dirty="0" err="1"/>
              <a:t>Kuske</a:t>
            </a:r>
            <a:r>
              <a:rPr lang="en-US" dirty="0"/>
              <a:t>, Maurizio </a:t>
            </a:r>
            <a:r>
              <a:rPr lang="en-US" dirty="0" err="1"/>
              <a:t>Porfiri</a:t>
            </a:r>
            <a:r>
              <a:rPr lang="en-US" dirty="0"/>
              <a:t>, and David J. W. Simpson, ‘Beyond the Bristol book: Advances and perspectives in non-smooth dynamics and Applications, 2023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E. Freire, E. Ponce, F. Rodrigo, and F. Torres. ‘Bifurcation sets of continuous piecewise linear systems with two zones’. </a:t>
            </a:r>
            <a:r>
              <a:rPr lang="en-GB" sz="1800" dirty="0">
                <a:effectLst/>
                <a:latin typeface="CMTI9"/>
              </a:rPr>
              <a:t>International Journal of Bifurcation and Chaos</a:t>
            </a:r>
            <a:r>
              <a:rPr lang="en-GB" sz="1800" dirty="0">
                <a:effectLst/>
                <a:latin typeface="CMR9"/>
              </a:rPr>
              <a:t>, 8(11):2073–2097, 1998. </a:t>
            </a:r>
          </a:p>
          <a:p>
            <a:endParaRPr lang="en-US" sz="1800" dirty="0">
              <a:effectLst/>
              <a:latin typeface="CMR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V. Carmona, E. Freire, E. Ponce, and F. Torres. Bifurcation of invariant cones in piecewise linear homogeneous systems. </a:t>
            </a:r>
            <a:r>
              <a:rPr lang="en-GB" sz="1800" dirty="0">
                <a:effectLst/>
                <a:latin typeface="CMTI9"/>
              </a:rPr>
              <a:t>International Journal of Bifurcation </a:t>
            </a:r>
            <a:r>
              <a:rPr lang="en-GB" dirty="0">
                <a:latin typeface="CMR9"/>
              </a:rPr>
              <a:t> </a:t>
            </a:r>
            <a:r>
              <a:rPr lang="en-GB" sz="1800" dirty="0">
                <a:effectLst/>
                <a:latin typeface="CMTI9"/>
              </a:rPr>
              <a:t>And Chaos</a:t>
            </a:r>
            <a:r>
              <a:rPr lang="en-GB" sz="1800" dirty="0">
                <a:effectLst/>
                <a:latin typeface="CMR9"/>
              </a:rPr>
              <a:t>, 15(8):2469–2484, August 2005.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14B26-530E-D168-B03D-2834A8A4E737}"/>
              </a:ext>
            </a:extLst>
          </p:cNvPr>
          <p:cNvSpPr txBox="1"/>
          <p:nvPr/>
        </p:nvSpPr>
        <p:spPr>
          <a:xfrm>
            <a:off x="2104570" y="2747006"/>
            <a:ext cx="9390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cs typeface="Arial" panose="020B0604020202020204" pitchFamily="34" charset="0"/>
              </a:rPr>
              <a:t>Andrea </a:t>
            </a:r>
            <a:r>
              <a:rPr lang="en-GB" dirty="0" err="1">
                <a:effectLst/>
                <a:cs typeface="Arial" panose="020B0604020202020204" pitchFamily="34" charset="0"/>
              </a:rPr>
              <a:t>Ceni</a:t>
            </a:r>
            <a:r>
              <a:rPr lang="en-GB" dirty="0">
                <a:effectLst/>
                <a:cs typeface="Arial" panose="020B0604020202020204" pitchFamily="34" charset="0"/>
              </a:rPr>
              <a:t>, Peter Ashwin, Lorenzo </a:t>
            </a:r>
            <a:r>
              <a:rPr lang="en-GB" dirty="0" err="1">
                <a:effectLst/>
                <a:cs typeface="Arial" panose="020B0604020202020204" pitchFamily="34" charset="0"/>
              </a:rPr>
              <a:t>Livi</a:t>
            </a:r>
            <a:r>
              <a:rPr lang="en-GB" sz="1050" b="1" dirty="0">
                <a:latin typeface="PktnddMyriadPro"/>
                <a:cs typeface="Arial" panose="020B0604020202020204" pitchFamily="34" charset="0"/>
              </a:rPr>
              <a:t>,   </a:t>
            </a:r>
            <a:r>
              <a:rPr lang="en-GB" dirty="0">
                <a:effectLst/>
                <a:cs typeface="Arial" panose="020B0604020202020204" pitchFamily="34" charset="0"/>
              </a:rPr>
              <a:t>‘Interpreting Recurrent Neural Networks Behaviour via Excitable Network Attractors’, </a:t>
            </a:r>
            <a:r>
              <a:rPr lang="en-GB" sz="1800" dirty="0">
                <a:effectLst/>
                <a:latin typeface="FnddfgPhrbckVchcxsMyriadPro"/>
              </a:rPr>
              <a:t>Cognitive Computation </a:t>
            </a:r>
            <a:r>
              <a:rPr lang="en-GB" sz="1800" dirty="0">
                <a:effectLst/>
                <a:latin typeface="DchdpnMtbnyyRctpqrAdvTTc488b0e6"/>
              </a:rPr>
              <a:t>(2020) 12:330</a:t>
            </a:r>
            <a:r>
              <a:rPr lang="en-GB" sz="1800" dirty="0">
                <a:effectLst/>
                <a:latin typeface="LphpbnLsjbflQqtvkxAdvTTc488b0e6+20"/>
              </a:rPr>
              <a:t>–</a:t>
            </a:r>
            <a:r>
              <a:rPr lang="en-GB" sz="1800" dirty="0">
                <a:effectLst/>
                <a:latin typeface="DchdpnMtbnyyRctpqrAdvTTc488b0e6"/>
              </a:rPr>
              <a:t>3</a:t>
            </a:r>
            <a:r>
              <a:rPr lang="en-GB" sz="1800" b="1" dirty="0">
                <a:effectLst/>
                <a:latin typeface="KcjdbfMyriadPro"/>
              </a:rPr>
              <a:t>56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6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A4D56B-EE75-89CF-D6B7-E91B67FF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C1E23D85-3003-BFF3-CDE1-F7FD08A5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/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Basic properties of smooth dynamical systems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Evolve from initial state x</a:t>
                </a:r>
                <a:r>
                  <a:rPr lang="en-US" sz="2400" baseline="-25000" dirty="0"/>
                  <a:t>0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Transient motion followed (usually) by convergence to  an omega-limit set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Omega limit sets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depends on the 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can be:</a:t>
                </a:r>
              </a:p>
              <a:p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Attracting Fixed Points. (FPs)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Heteroclinic connections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Quasi-periodic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Chaotic strange attractors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Varying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leads to smooth changes of the omega-limit set, and changes/transitions between different types of omega-limit set at </a:t>
                </a:r>
                <a:r>
                  <a:rPr lang="en-US" sz="2400" dirty="0">
                    <a:solidFill>
                      <a:srgbClr val="7030A0"/>
                    </a:solidFill>
                  </a:rPr>
                  <a:t>bifurcations 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       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[See Ashwin et.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el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apply this methodology to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RNNs,ESNs,ENAs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]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blipFill>
                <a:blip r:embed="rId4"/>
                <a:stretch>
                  <a:fillRect l="-1117" t="-958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058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EBD2B57-647B-5D90-AA2D-D260FB96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5" y="367284"/>
            <a:ext cx="3462138" cy="332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00F93-0FE4-88DE-6E47-2BA45884C067}"/>
              </a:ext>
            </a:extLst>
          </p:cNvPr>
          <p:cNvSpPr txBox="1"/>
          <p:nvPr/>
        </p:nvSpPr>
        <p:spPr>
          <a:xfrm>
            <a:off x="1591293" y="308758"/>
            <a:ext cx="777833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Examples of smooth  bifurcations: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sz="2400" dirty="0"/>
              <a:t>Saddle node  and tipping points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Transcritical</a:t>
            </a:r>
            <a:r>
              <a:rPr lang="en-US" sz="2400" dirty="0"/>
              <a:t> and Pitchfork (super and sub critical)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Period-doubling (and period doubling cascade to chaos)</a:t>
            </a:r>
          </a:p>
          <a:p>
            <a:endParaRPr lang="en-US" sz="2400" dirty="0"/>
          </a:p>
          <a:p>
            <a:r>
              <a:rPr lang="en-US" sz="2400" dirty="0" err="1"/>
              <a:t>Hopf</a:t>
            </a:r>
            <a:r>
              <a:rPr lang="en-US" sz="2400" dirty="0"/>
              <a:t> (super and sub critical)</a:t>
            </a:r>
          </a:p>
          <a:p>
            <a:endParaRPr lang="en-US" sz="2400" dirty="0"/>
          </a:p>
          <a:p>
            <a:r>
              <a:rPr lang="en-US" sz="2400" dirty="0"/>
              <a:t>Cyclic fold</a:t>
            </a:r>
          </a:p>
          <a:p>
            <a:endParaRPr lang="en-US" sz="2400" dirty="0"/>
          </a:p>
          <a:p>
            <a:r>
              <a:rPr lang="en-US" sz="2400" dirty="0"/>
              <a:t>Homoclinic/heteroclinic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Picture 5" descr="A graph with a circle&#10;&#10;Description automatically generated">
            <a:extLst>
              <a:ext uri="{FF2B5EF4-FFF2-40B4-BE49-F238E27FC236}">
                <a16:creationId xmlns:a16="http://schemas.microsoft.com/office/drawing/2014/main" id="{691D2626-9386-84B6-CF7C-7062923E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3" y="4043373"/>
            <a:ext cx="3810000" cy="2557463"/>
          </a:xfrm>
          <a:prstGeom prst="rect">
            <a:avLst/>
          </a:prstGeom>
        </p:spPr>
      </p:pic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AE8207-3623-12F2-14A3-A84910F8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0" name="Picture 9" descr="A logo for a university&#10;&#10;Description automatically generated">
            <a:extLst>
              <a:ext uri="{FF2B5EF4-FFF2-40B4-BE49-F238E27FC236}">
                <a16:creationId xmlns:a16="http://schemas.microsoft.com/office/drawing/2014/main" id="{B17282FB-1688-9571-B34B-E35D3B5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FACA-9BD9-91FF-9AB7-85212103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62CDA-9F4C-B72E-EF57-4CB481C1FBE7}"/>
              </a:ext>
            </a:extLst>
          </p:cNvPr>
          <p:cNvSpPr txBox="1"/>
          <p:nvPr/>
        </p:nvSpPr>
        <p:spPr>
          <a:xfrm>
            <a:off x="1555668" y="415636"/>
            <a:ext cx="725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A. NNs as Dynamical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C572-BADA-3039-7DC2-F0575D51732C}"/>
              </a:ext>
            </a:extLst>
          </p:cNvPr>
          <p:cNvSpPr txBox="1"/>
          <p:nvPr/>
        </p:nvSpPr>
        <p:spPr>
          <a:xfrm>
            <a:off x="1518062" y="1127363"/>
            <a:ext cx="1020149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feed forward NNs and RNNs can be thought of as maps: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Defines a </a:t>
            </a:r>
            <a:r>
              <a:rPr lang="en-US" sz="2400" dirty="0">
                <a:solidFill>
                  <a:srgbClr val="7030A0"/>
                </a:solidFill>
              </a:rPr>
              <a:t>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NN: Input x_0  output </a:t>
            </a:r>
            <a:r>
              <a:rPr lang="en-US" sz="2400" dirty="0" err="1"/>
              <a:t>x_N</a:t>
            </a:r>
            <a:r>
              <a:rPr lang="en-US" sz="2400" dirty="0"/>
              <a:t> .</a:t>
            </a:r>
          </a:p>
          <a:p>
            <a:endParaRPr lang="en-US" sz="2400" dirty="0"/>
          </a:p>
          <a:p>
            <a:r>
              <a:rPr lang="en-US" sz="2400" dirty="0"/>
              <a:t>Deep if N &gt;&gt;1.   Then we can study the output of the NN as the omega limit set of the map. Training then relates to how the omega limit set depends on the parameters </a:t>
            </a:r>
            <a:r>
              <a:rPr lang="en-US" sz="2400" dirty="0" err="1"/>
              <a:t>eg.</a:t>
            </a:r>
            <a:r>
              <a:rPr lang="en-US" sz="2400" dirty="0"/>
              <a:t> bifurcations etc.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102B-AE77-440D-BA7A-BF79EAC2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2095500"/>
            <a:ext cx="5435600" cy="990600"/>
          </a:xfrm>
          <a:prstGeom prst="rect">
            <a:avLst/>
          </a:prstGeom>
        </p:spPr>
      </p:pic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8B812AA7-9C32-6709-B28D-ECCE31C4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34D26041-C87A-FACC-8463-2FF93258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84121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EBC0-BDCE-9310-9784-DFDB5376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438BC2-3EE7-21E8-8E31-0C2CA48061C8}"/>
              </a:ext>
            </a:extLst>
          </p:cNvPr>
          <p:cNvSpPr/>
          <p:nvPr/>
        </p:nvSpPr>
        <p:spPr>
          <a:xfrm>
            <a:off x="-19494" y="-562100"/>
            <a:ext cx="1372098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E5235-FB20-31B7-0AF1-B3DCBBF1D346}"/>
              </a:ext>
            </a:extLst>
          </p:cNvPr>
          <p:cNvSpPr/>
          <p:nvPr/>
        </p:nvSpPr>
        <p:spPr>
          <a:xfrm>
            <a:off x="-19494" y="47501"/>
            <a:ext cx="2772202" cy="855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F96CD52-AA23-0A70-8A4D-865A249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612014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6A3B00-0A76-0305-1830-73E72E66DE24}"/>
              </a:ext>
            </a:extLst>
          </p:cNvPr>
          <p:cNvSpPr/>
          <p:nvPr/>
        </p:nvSpPr>
        <p:spPr>
          <a:xfrm>
            <a:off x="2672907" y="4917045"/>
            <a:ext cx="13720980" cy="362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6A4F354-8104-F57F-94B6-C7BD0E80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E7859-7F31-E7C3-9682-9C16B2980CBD}"/>
              </a:ext>
            </a:extLst>
          </p:cNvPr>
          <p:cNvSpPr txBox="1"/>
          <p:nvPr/>
        </p:nvSpPr>
        <p:spPr>
          <a:xfrm>
            <a:off x="1401288" y="0"/>
            <a:ext cx="689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Special case [Chen et. al] :  The </a:t>
            </a:r>
            <a:r>
              <a:rPr lang="en-US" sz="2000" dirty="0" err="1">
                <a:solidFill>
                  <a:srgbClr val="7030A0"/>
                </a:solidFill>
              </a:rPr>
              <a:t>ResNET</a:t>
            </a:r>
            <a:r>
              <a:rPr lang="en-US" sz="2000" dirty="0">
                <a:solidFill>
                  <a:srgbClr val="7030A0"/>
                </a:solidFill>
              </a:rPr>
              <a:t>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9A7FD-5FC4-5415-F267-F30ADA8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0" y="879268"/>
            <a:ext cx="7124700" cy="99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/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 t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blipFill>
                <a:blip r:embed="rId5"/>
                <a:stretch>
                  <a:fillRect l="-124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0FF-B1F7-4437-0FD7-E676BCB19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300" y="2658091"/>
            <a:ext cx="7401300" cy="991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/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9815AF-3CB7-CE7F-3CFB-DF28D1BF9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675" y="4453496"/>
            <a:ext cx="6219948" cy="11409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/>
              <p:nvPr/>
            </p:nvSpPr>
            <p:spPr>
              <a:xfrm>
                <a:off x="2414899" y="5978732"/>
                <a:ext cx="75484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Neural ODE</a:t>
                </a:r>
                <a:r>
                  <a:rPr lang="en-US" dirty="0"/>
                  <a:t>.      </a:t>
                </a:r>
                <a:r>
                  <a:rPr lang="en-US" sz="2400" dirty="0"/>
                  <a:t>Input: x(0).   Output:  x(T),     T 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99" y="5978732"/>
                <a:ext cx="7548497" cy="461665"/>
              </a:xfrm>
              <a:prstGeom prst="rect">
                <a:avLst/>
              </a:prstGeom>
              <a:blipFill>
                <a:blip r:embed="rId9"/>
                <a:stretch>
                  <a:fillRect l="-134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6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14325</TotalTime>
  <Words>2332</Words>
  <Application>Microsoft Macintosh PowerPoint</Application>
  <PresentationFormat>Widescreen</PresentationFormat>
  <Paragraphs>437</Paragraphs>
  <Slides>60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Aptos</vt:lpstr>
      <vt:lpstr>Aptos Display</vt:lpstr>
      <vt:lpstr>Arial</vt:lpstr>
      <vt:lpstr>Cambria Math</vt:lpstr>
      <vt:lpstr>CMR10</vt:lpstr>
      <vt:lpstr>CMR9</vt:lpstr>
      <vt:lpstr>CMTI9</vt:lpstr>
      <vt:lpstr>DchdpnMtbnyyRctpqrAdvTTc488b0e6</vt:lpstr>
      <vt:lpstr>FnddfgPhrbckVchcxsMyriadPro</vt:lpstr>
      <vt:lpstr>KcjdbfMyriadPro</vt:lpstr>
      <vt:lpstr>LphpbnLsjbflQqtvkxAdvTTc488b0e6+20</vt:lpstr>
      <vt:lpstr>PktnddMyriadPro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Davide material here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Budd</dc:creator>
  <cp:lastModifiedBy>Chris Budd</cp:lastModifiedBy>
  <cp:revision>51</cp:revision>
  <cp:lastPrinted>2024-07-10T15:00:43Z</cp:lastPrinted>
  <dcterms:created xsi:type="dcterms:W3CDTF">2024-07-01T08:02:53Z</dcterms:created>
  <dcterms:modified xsi:type="dcterms:W3CDTF">2025-05-29T13:46:26Z</dcterms:modified>
</cp:coreProperties>
</file>